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embedTrueTypeFonts="1" saveSubsetFonts="0">
  <p:sldMasterIdLst>
    <p:sldMasterId id="214748365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14630400" cy="8229600"/>
  <p:notesSz cx="8229600" cy="14630400"/>
  <p:embeddedFontLst>
    <p:embeddedFont>
      <p:font typeface="Spline Sans" pitchFamily="0" charset="0"/>
      <p:regular r:id="rId16"/>
      <p:bold r:id="rId17"/>
    </p:embeddedFont>
    <p:embeddedFont>
      <p:font typeface="Arimo" pitchFamily="0" charset="0"/>
      <p:regular r:id="rId18"/>
      <p:bold r:id="rId19"/>
      <p:italic r:id="rId20"/>
      <p:boldItalic r:id="rId21"/>
    </p:embeddedFont>
    <p:embeddedFont>
      <p:font typeface="Syne" pitchFamily="0" charset="0"/>
      <p:regular r:id="rId22"/>
      <p:bold r:id="rId23"/>
    </p:embeddedFont>
    <p:embeddedFont>
      <p:font typeface="Barlow" pitchFamily="0" charset="0"/>
      <p:regular r:id="rId24"/>
      <p:bold r:id="rId25"/>
      <p:italic r:id="rId26"/>
      <p:boldItalic r:id="rId27"/>
    </p:embeddedFont>
  </p:embeddedFontLst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723657626" val="1068" revOS="4"/>
      <pr:smFileRevision xmlns:pr="smNativeData" xmlns="smNativeData" dt="1723657626" val="101"/>
      <pr:guideOptions xmlns:pr="smNativeData" xmlns="smNativeData" dt="1723657626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62" d="100"/>
          <a:sy n="62" d="100"/>
        </p:scale>
        <p:origin x="1402" y="256"/>
      </p:cViewPr>
      <p:guideLst x="0" y="0"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3" d="100"/>
        <a:sy n="13" d="100"/>
      </p:scale>
      <p:origin x="0" y="0"/>
    </p:cViewPr>
  </p:sorterViewPr>
  <p:notesViewPr>
    <p:cSldViewPr snapToObjects="1" showGuides="1">
      <p:cViewPr>
        <p:scale>
          <a:sx n="62" d="100"/>
          <a:sy n="62" d="100"/>
        </p:scale>
        <p:origin x="1402" y="256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Relationship Id="rId24" Type="http://schemas.openxmlformats.org/officeDocument/2006/relationships/font" Target="fonts/font9.fntdata"/><Relationship Id="rId25" Type="http://schemas.openxmlformats.org/officeDocument/2006/relationships/font" Target="fonts/font10.fntdata"/><Relationship Id="rId26" Type="http://schemas.openxmlformats.org/officeDocument/2006/relationships/font" Target="fonts/font11.fntdata"/><Relationship Id="rId27" Type="http://schemas.openxmlformats.org/officeDocument/2006/relationships/font" Target="fonts/font12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V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IEgAA0wIAABAAAAAmAAAACAAAAL2/AAD/HwAA"/>
              </a:ext>
            </a:extLst>
          </p:cNvSpPr>
          <p:nvPr>
            <p:ph type="hdr" idx="2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marR="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1pPr>
            <a:lvl2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2pPr>
            <a:lvl3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3pPr>
            <a:lvl4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4pPr>
            <a:lvl5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5pPr>
            <a:lvl6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6pPr>
            <a:lvl7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7pPr>
            <a:lvl8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8pPr>
            <a:lvl9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3" name="Google Shape;4;n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AAAAAAuKgAA0wIAABAAAAAmAAAACAAAAL2/AAD/HwAA"/>
              </a:ext>
            </a:extLst>
          </p:cNvSpPr>
          <p:nvPr>
            <p:ph type="dt" idx="10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marR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1pPr>
            <a:lvl2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2pPr>
            <a:lvl3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3pPr>
            <a:lvl4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4pPr>
            <a:lvl5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5pPr>
            <a:lvl6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6pPr>
            <a:lvl7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7pPr>
            <a:lvl8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8pPr>
            <a:lvl9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4" name="Google Shape;5;n"/>
          <p:cNvSpPr>
            <a:spLocks noGrp="1" noChangeArrowheads="1"/>
            <a:extLst>
              <a:ext uri="smNativeData">
                <pr:smNativeData xmlns:pr="smNativeData" xmlns="smNativeData" val="SMDATA_15_mu28ZhMAAAAlAAAACwAAAA0AAAAAOAQAAAgHAAD4JQAABBo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PAAD/HwAA"/>
              </a:ext>
            </a:extLst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5486400" b="3086100"/>
            <a:pathLst>
              <a:path w="5486400" h="3086100" fill="none" extrusionOk="0">
                <a:moveTo>
                  <a:pt x="0" y="0"/>
                </a:moveTo>
                <a:lnTo>
                  <a:pt x="5486400" y="0"/>
                </a:lnTo>
                <a:lnTo>
                  <a:pt x="5486400" y="3086100"/>
                </a:lnTo>
                <a:lnTo>
                  <a:pt x="0" y="3086100"/>
                </a:lnTo>
                <a:close/>
              </a:path>
            </a:pathLst>
          </a:cu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5" name="Google Shape;6;n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V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L2/AAD/Hw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marL="457200" marR="0" indent="-22860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1pPr>
            <a:lvl2pPr marL="914400" marR="0" indent="-22860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2pPr>
            <a:lvl3pPr marL="1371600" marR="0" indent="-22860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3pPr>
            <a:lvl4pPr marL="1828800" marR="0" indent="-22860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4pPr>
            <a:lvl5pPr marL="2286000" marR="0" indent="-22860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5pPr>
            <a:lvl6pPr marL="2743200" marR="0" indent="-22860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6pPr>
            <a:lvl7pPr marL="3200400" marR="0" indent="-22860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7pPr>
            <a:lvl8pPr marL="3657600" marR="0" indent="-22860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8pPr>
            <a:lvl9pPr marL="4114800" marR="0" indent="-22860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6" name="Google Shape;7;n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V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G41AABIEgAAQDgAABAAAAAmAAAACAAAAL2/AAD/HwAA"/>
              </a:ext>
            </a:extLst>
          </p:cNvSpPr>
          <p:nvPr>
            <p:ph type="ftr" idx="11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R="0" algn="l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1pPr>
            <a:lvl2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2pPr>
            <a:lvl3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3pPr>
            <a:lvl4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4pPr>
            <a:lvl5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5pPr>
            <a:lvl6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6pPr>
            <a:lvl7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7pPr>
            <a:lvl8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8pPr>
            <a:lvl9pPr marR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Calibri" pitchFamily="2" charset="-52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7" name="Google Shape;8;n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L0/AAD/HwAA"/>
              </a:ext>
            </a:extLst>
          </p:cNvSpPr>
          <p:nvPr>
            <p:ph type="sldNum" idx="12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/>
          <a:p>
            <a:pPr marL="0" marR="0" indent="0" algn="r">
              <a:spcBef>
                <a:spcPts val="0"/>
              </a:spcBef>
              <a:spcAft>
                <a:spcPts val="0"/>
              </a:spcAft>
              <a:buNone/>
            </a:pPr>
            <a:fld id="{3A636125-6BD7-3697-99DB-9DC22F956FC8}" type="slidenum">
              <a:rPr lang="en-us" sz="12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2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;g2f2dadb8ef5_9_2:notes"/>
          <p:cNvSpPr>
            <a:spLocks noGrp="1" noChangeArrowheads="1"/>
            <a:extLst>
              <a:ext uri="smNativeData">
                <pr:smNativeData xmlns:pr="smNativeData" xmlns="smNativeData" val="SMDATA_15_mu28ZhMAAAAlAAAACwAAAA0AAAAAAAAAAAAAAAB0EgAAdBI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AEPAAD/HwAA"/>
              </a:ext>
            </a:extLst>
          </p:cNvSpPr>
          <p:nvPr>
            <p:ph type="sldImg" idx="2"/>
          </p:nvPr>
        </p:nvSpPr>
        <p:spPr>
          <a:xfrm>
            <a:off x="0" y="0"/>
            <a:ext cx="2999740" cy="2999740"/>
          </a:xfrm>
          <a:custGeom>
            <a:avLst/>
            <a:gdLst/>
            <a:ahLst/>
            <a:cxnLst/>
            <a:rect l="0" t="0" r="2999740" b="2999740"/>
            <a:pathLst>
              <a:path w="2999740" h="2999740" fill="none" extrusionOk="0">
                <a:moveTo>
                  <a:pt x="0" y="0"/>
                </a:moveTo>
                <a:lnTo>
                  <a:pt x="2999740" y="0"/>
                </a:lnTo>
                <a:lnTo>
                  <a:pt x="2999740" y="2999740"/>
                </a:lnTo>
                <a:lnTo>
                  <a:pt x="0" y="299974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Google Shape;17;g2f2dadb8ef5_9_2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body" idx="1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8;g2f2dadb8ef5_9_2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Pz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sldNum" idx="12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fld id="{3A634E56-18D7-36B8-99DB-EEED00956FBB}" type="slidenum">
              <a:rPr lang="en-us" sz="18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6;g2f2dadb8ef5_9_12:notes"/>
          <p:cNvSpPr>
            <a:spLocks noGrp="1" noChangeArrowheads="1"/>
            <a:extLst>
              <a:ext uri="smNativeData">
                <pr:smNativeData xmlns:pr="smNativeData" xmlns="smNativeData" val="SMDATA_15_mu28ZhMAAAAlAAAACwAAAA0AAAAAAAAAAAAAAAB0EgAAdBI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GMef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AEPAAD/HwAA"/>
              </a:ext>
            </a:extLst>
          </p:cNvSpPr>
          <p:nvPr>
            <p:ph type="sldImg" idx="2"/>
          </p:nvPr>
        </p:nvSpPr>
        <p:spPr>
          <a:xfrm>
            <a:off x="0" y="0"/>
            <a:ext cx="2999740" cy="2999740"/>
          </a:xfrm>
          <a:custGeom>
            <a:avLst/>
            <a:gdLst/>
            <a:ahLst/>
            <a:cxnLst/>
            <a:rect l="0" t="0" r="2999740" b="2999740"/>
            <a:pathLst>
              <a:path w="2999740" h="2999740" fill="none" extrusionOk="0">
                <a:moveTo>
                  <a:pt x="0" y="0"/>
                </a:moveTo>
                <a:lnTo>
                  <a:pt x="2999740" y="0"/>
                </a:lnTo>
                <a:lnTo>
                  <a:pt x="2999740" y="2999740"/>
                </a:lnTo>
                <a:lnTo>
                  <a:pt x="0" y="299974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Google Shape;27;g2f2dadb8ef5_9_12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QIE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body" idx="1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28;g2f2dadb8ef5_9_12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gQIE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sldNum" idx="12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fld id="{3A6332A1-EFD7-36C4-99DB-19917C956F4C}" type="slidenum">
              <a:rPr lang="en-us" sz="18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;g2f2dadb8ef5_9_31:notes"/>
          <p:cNvSpPr>
            <a:spLocks noGrp="1" noChangeArrowheads="1"/>
            <a:extLst>
              <a:ext uri="smNativeData">
                <pr:smNativeData xmlns:pr="smNativeData" xmlns="smNativeData" val="SMDATA_15_mu28ZhMAAAAlAAAACwAAAA0AAAAAAAAAAAAAAAB0EgAAdBI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93r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AEPAAD/HwAA"/>
              </a:ext>
            </a:extLst>
          </p:cNvSpPr>
          <p:nvPr>
            <p:ph type="sldImg" idx="2"/>
          </p:nvPr>
        </p:nvSpPr>
        <p:spPr>
          <a:xfrm>
            <a:off x="0" y="0"/>
            <a:ext cx="2999740" cy="2999740"/>
          </a:xfrm>
          <a:custGeom>
            <a:avLst/>
            <a:gdLst/>
            <a:ahLst/>
            <a:cxnLst/>
            <a:rect l="0" t="0" r="2999740" b="2999740"/>
            <a:pathLst>
              <a:path w="2999740" h="2999740" fill="none" extrusionOk="0">
                <a:moveTo>
                  <a:pt x="0" y="0"/>
                </a:moveTo>
                <a:lnTo>
                  <a:pt x="2999740" y="0"/>
                </a:lnTo>
                <a:lnTo>
                  <a:pt x="2999740" y="2999740"/>
                </a:lnTo>
                <a:lnTo>
                  <a:pt x="0" y="299974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Google Shape;47;g2f2dadb8ef5_9_31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DlyGi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body" idx="1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48;g2f2dadb8ef5_9_31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sldNum" idx="12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fld id="{3A6365E9-A7D7-3693-99DB-51C62B956F04}" type="slidenum">
              <a:rPr lang="en-us" sz="18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3;g2f2dadb8ef5_9_57:notes"/>
          <p:cNvSpPr>
            <a:spLocks noGrp="1" noChangeArrowheads="1"/>
            <a:extLst>
              <a:ext uri="smNativeData">
                <pr:smNativeData xmlns:pr="smNativeData" xmlns="smNativeData" val="SMDATA_15_mu28ZhMAAAAlAAAACwAAAA0AAAAAAAAAAAAAAAB0EgAAdBI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PA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AEPAAD/HwAA"/>
              </a:ext>
            </a:extLst>
          </p:cNvSpPr>
          <p:nvPr>
            <p:ph type="sldImg" idx="2"/>
          </p:nvPr>
        </p:nvSpPr>
        <p:spPr>
          <a:xfrm>
            <a:off x="0" y="0"/>
            <a:ext cx="2999740" cy="2999740"/>
          </a:xfrm>
          <a:custGeom>
            <a:avLst/>
            <a:gdLst/>
            <a:ahLst/>
            <a:cxnLst/>
            <a:rect l="0" t="0" r="2999740" b="2999740"/>
            <a:pathLst>
              <a:path w="2999740" h="2999740" fill="none" extrusionOk="0">
                <a:moveTo>
                  <a:pt x="0" y="0"/>
                </a:moveTo>
                <a:lnTo>
                  <a:pt x="2999740" y="0"/>
                </a:lnTo>
                <a:lnTo>
                  <a:pt x="2999740" y="2999740"/>
                </a:lnTo>
                <a:lnTo>
                  <a:pt x="0" y="299974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Google Shape;74;g2f2dadb8ef5_9_57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body" idx="1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75;g2f2dadb8ef5_9_57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sldNum" idx="12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fld id="{3A631634-7AD7-36E0-99DB-8CB558956FD9}" type="slidenum">
              <a:rPr lang="en-us" sz="18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0;g2f2dadb8ef5_9_83:notes"/>
          <p:cNvSpPr>
            <a:spLocks noGrp="1" noChangeArrowheads="1"/>
            <a:extLst>
              <a:ext uri="smNativeData">
                <pr:smNativeData xmlns:pr="smNativeData" xmlns="smNativeData" val="SMDATA_15_mu28ZhMAAAAlAAAACwAAAA0AAAAAAAAAAAAAAAB0EgAAdBI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CwkpB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AEPAAD/HwAA"/>
              </a:ext>
            </a:extLst>
          </p:cNvSpPr>
          <p:nvPr>
            <p:ph type="sldImg" idx="2"/>
          </p:nvPr>
        </p:nvSpPr>
        <p:spPr>
          <a:xfrm>
            <a:off x="0" y="0"/>
            <a:ext cx="2999740" cy="2999740"/>
          </a:xfrm>
          <a:custGeom>
            <a:avLst/>
            <a:gdLst/>
            <a:ahLst/>
            <a:cxnLst/>
            <a:rect l="0" t="0" r="2999740" b="2999740"/>
            <a:pathLst>
              <a:path w="2999740" h="2999740" fill="none" extrusionOk="0">
                <a:moveTo>
                  <a:pt x="0" y="0"/>
                </a:moveTo>
                <a:lnTo>
                  <a:pt x="2999740" y="0"/>
                </a:lnTo>
                <a:lnTo>
                  <a:pt x="2999740" y="2999740"/>
                </a:lnTo>
                <a:lnTo>
                  <a:pt x="0" y="299974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Google Shape;101;g2f2dadb8ef5_9_83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body" idx="1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02;g2f2dadb8ef5_9_83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sldNum" idx="12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fld id="{3A6333E2-ACD7-36C5-99DB-5A907D956F0F}" type="slidenum">
              <a:rPr lang="en-us" sz="18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4;g2f2dadb8ef5_9_106:notes"/>
          <p:cNvSpPr>
            <a:spLocks noGrp="1" noChangeArrowheads="1"/>
            <a:extLst>
              <a:ext uri="smNativeData">
                <pr:smNativeData xmlns:pr="smNativeData" xmlns="smNativeData" val="SMDATA_15_mu28ZhMAAAAlAAAACwAAAA0AAAAAAAAAAAAAAAB0EgAAdBI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AEPAAD/HwAA"/>
              </a:ext>
            </a:extLst>
          </p:cNvSpPr>
          <p:nvPr>
            <p:ph type="sldImg" idx="2"/>
          </p:nvPr>
        </p:nvSpPr>
        <p:spPr>
          <a:xfrm>
            <a:off x="0" y="0"/>
            <a:ext cx="2999740" cy="2999740"/>
          </a:xfrm>
          <a:custGeom>
            <a:avLst/>
            <a:gdLst/>
            <a:ahLst/>
            <a:cxnLst/>
            <a:rect l="0" t="0" r="2999740" b="2999740"/>
            <a:pathLst>
              <a:path w="2999740" h="2999740" fill="none" extrusionOk="0">
                <a:moveTo>
                  <a:pt x="0" y="0"/>
                </a:moveTo>
                <a:lnTo>
                  <a:pt x="2999740" y="0"/>
                </a:lnTo>
                <a:lnTo>
                  <a:pt x="2999740" y="2999740"/>
                </a:lnTo>
                <a:lnTo>
                  <a:pt x="0" y="299974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Google Shape;125;g2f2dadb8ef5_9_106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body" idx="1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26;g2f2dadb8ef5_9_106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sldNum" idx="12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fld id="{3A636369-27D7-3695-99DB-D1C02D956F84}" type="slidenum">
              <a:rPr lang="en-us" sz="18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9;g2f2dadb8ef5_9_120:notes"/>
          <p:cNvSpPr>
            <a:spLocks noGrp="1" noChangeArrowheads="1"/>
            <a:extLst>
              <a:ext uri="smNativeData">
                <pr:smNativeData xmlns:pr="smNativeData" xmlns="smNativeData" val="SMDATA_15_mu28ZhMAAAAlAAAACwAAAA0AAAAAAAAAAAAAAAB0EgAAdBI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NcCCb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AEPAAD/HwAA"/>
              </a:ext>
            </a:extLst>
          </p:cNvSpPr>
          <p:nvPr>
            <p:ph type="sldImg" idx="2"/>
          </p:nvPr>
        </p:nvSpPr>
        <p:spPr>
          <a:xfrm>
            <a:off x="0" y="0"/>
            <a:ext cx="2999740" cy="2999740"/>
          </a:xfrm>
          <a:custGeom>
            <a:avLst/>
            <a:gdLst/>
            <a:ahLst/>
            <a:cxnLst/>
            <a:rect l="0" t="0" r="2999740" b="2999740"/>
            <a:pathLst>
              <a:path w="2999740" h="2999740" fill="none" extrusionOk="0">
                <a:moveTo>
                  <a:pt x="0" y="0"/>
                </a:moveTo>
                <a:lnTo>
                  <a:pt x="2999740" y="0"/>
                </a:lnTo>
                <a:lnTo>
                  <a:pt x="2999740" y="2999740"/>
                </a:lnTo>
                <a:lnTo>
                  <a:pt x="0" y="299974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Google Shape;140;g2f2dadb8ef5_9_120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D8/S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body" idx="1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41;g2f2dadb8ef5_9_120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Iheb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sldNum" idx="12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fld id="{3A63653D-73D7-3693-99DB-85C62B956FD0}" type="slidenum">
              <a:rPr lang="en-us" sz="18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1;g2f2dadb8ef5_9_141:notes"/>
          <p:cNvSpPr>
            <a:spLocks noGrp="1" noChangeArrowheads="1"/>
            <a:extLst>
              <a:ext uri="smNativeData">
                <pr:smNativeData xmlns:pr="smNativeData" xmlns="smNativeData" val="SMDATA_15_mu28ZhMAAAAlAAAACwAAAA0AAAAAAAAAAAAAAAB0EgAAdBI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AEPAAD/HwAA"/>
              </a:ext>
            </a:extLst>
          </p:cNvSpPr>
          <p:nvPr>
            <p:ph type="sldImg" idx="2"/>
          </p:nvPr>
        </p:nvSpPr>
        <p:spPr>
          <a:xfrm>
            <a:off x="0" y="0"/>
            <a:ext cx="2999740" cy="2999740"/>
          </a:xfrm>
          <a:custGeom>
            <a:avLst/>
            <a:gdLst/>
            <a:ahLst/>
            <a:cxnLst/>
            <a:rect l="0" t="0" r="2999740" b="2999740"/>
            <a:pathLst>
              <a:path w="2999740" h="2999740" fill="none" extrusionOk="0">
                <a:moveTo>
                  <a:pt x="0" y="0"/>
                </a:moveTo>
                <a:lnTo>
                  <a:pt x="2999740" y="0"/>
                </a:lnTo>
                <a:lnTo>
                  <a:pt x="2999740" y="2999740"/>
                </a:lnTo>
                <a:lnTo>
                  <a:pt x="0" y="299974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Google Shape;162;g2f2dadb8ef5_9_141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EB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body" idx="1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63;g2f2dadb8ef5_9_141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P/+AP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sldNum" idx="12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fld id="{3A635862-2CD7-36AE-99DB-DAFB16956F8F}" type="slidenum">
              <a:rPr lang="en-us" sz="18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9;g2f2dadb8ef5_9_158:notes"/>
          <p:cNvSpPr>
            <a:spLocks noGrp="1" noChangeArrowheads="1"/>
            <a:extLst>
              <a:ext uri="smNativeData">
                <pr:smNativeData xmlns:pr="smNativeData" xmlns="smNativeData" val="SMDATA_15_mu28ZhMAAAAlAAAACwAAAA0AAAAAAAAAAAAAAAB0EgAAdBI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Pn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AEPAAD/HwAA"/>
              </a:ext>
            </a:extLst>
          </p:cNvSpPr>
          <p:nvPr>
            <p:ph type="sldImg" idx="2"/>
          </p:nvPr>
        </p:nvSpPr>
        <p:spPr>
          <a:xfrm>
            <a:off x="0" y="0"/>
            <a:ext cx="2999740" cy="2999740"/>
          </a:xfrm>
          <a:custGeom>
            <a:avLst/>
            <a:gdLst/>
            <a:ahLst/>
            <a:cxnLst/>
            <a:rect l="0" t="0" r="2999740" b="2999740"/>
            <a:pathLst>
              <a:path w="2999740" h="2999740" fill="none" extrusionOk="0">
                <a:moveTo>
                  <a:pt x="0" y="0"/>
                </a:moveTo>
                <a:lnTo>
                  <a:pt x="2999740" y="0"/>
                </a:lnTo>
                <a:lnTo>
                  <a:pt x="2999740" y="2999740"/>
                </a:lnTo>
                <a:lnTo>
                  <a:pt x="0" y="299974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Google Shape;180;g2f2dadb8ef5_9_158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IAA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body" idx="1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81;g2f2dadb8ef5_9_158:notes"/>
          <p:cNvSpPr>
            <a:spLocks noGrp="1" noChangeArrowheads="1"/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AAAAAB0EgAAdBIAABAAAAAmAAAACAAAAL0/AAD/HwAA"/>
              </a:ext>
            </a:extLst>
          </p:cNvSpPr>
          <p:nvPr>
            <p:ph type="sldNum" idx="12"/>
          </p:nvPr>
        </p:nvSpPr>
        <p:spPr>
          <a:xfrm>
            <a:off x="0" y="0"/>
            <a:ext cx="2999740" cy="299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fld id="{3A635597-D9D7-36A3-99DB-2FF61B956F7A}" type="slidenum">
              <a:rPr lang="en-us" sz="1800" cap="none">
                <a:latin typeface="Calibri" pitchFamily="2" charset="-52"/>
                <a:ea typeface="Calibri" pitchFamily="2" charset="-52"/>
                <a:cs typeface="Calibri" pitchFamily="2" charset="-52"/>
              </a:rPr>
              <a:t>‹#›</a:t>
            </a:fld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jpeg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9" Type="http://schemas.openxmlformats.org/officeDocument/2006/relationships/image" Target="../media/image22.png"/><Relationship Id="rId10" Type="http://schemas.openxmlformats.org/officeDocument/2006/relationships/image" Target="../media/image23.jpe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6.jpeg"/><Relationship Id="rId5" Type="http://schemas.openxmlformats.org/officeDocument/2006/relationships/image" Target="../media/image27.jpe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0;p7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wMDAi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Google Shape;21;p7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wCE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Google Shape;22;p7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ScAANQKAACvVAAASxwAABAAAAAmAAAACAAAAP//////////"/>
              </a:ext>
            </a:extLst>
          </p:cNvSpPr>
          <p:nvPr/>
        </p:nvSpPr>
        <p:spPr>
          <a:xfrm>
            <a:off x="6350635" y="1760220"/>
            <a:ext cx="7415530" cy="28390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5960" b="1" cap="none">
                <a:solidFill>
                  <a:srgbClr val="F0FCFF"/>
                </a:solidFill>
              </a:rPr>
              <a:t>Телеграм-бот по Dungeons and Dragons</a:t>
            </a:r>
            <a:endParaRPr sz="5960" cap="none"/>
          </a:p>
        </p:txBody>
      </p:sp>
      <p:sp>
        <p:nvSpPr>
          <p:cNvPr id="5" name="Google Shape;23;p7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ScAAJIeAACvVAAAbiMAABAAAAAmAAAACAAAAP//////////"/>
              </a:ext>
            </a:extLst>
          </p:cNvSpPr>
          <p:nvPr/>
        </p:nvSpPr>
        <p:spPr>
          <a:xfrm>
            <a:off x="6350635" y="4969510"/>
            <a:ext cx="7415530" cy="7899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40" cap="none">
                <a:solidFill>
                  <a:srgbClr val="E0E4E6"/>
                </a:solidFill>
              </a:rPr>
              <a:t>Этот бот создан для генерации новых историй в игре Dungeons and Dragons.</a:t>
            </a:r>
            <a:endParaRPr sz="1940" cap="none"/>
          </a:p>
        </p:txBody>
      </p:sp>
      <p:pic>
        <p:nvPicPr>
          <p:cNvPr id="6" name="Google Shape;24;p7"/>
          <p:cNvPicPr>
            <a:extLst>
              <a:ext uri="smNativeData">
                <pr:smNativeData xmlns:pr="smNativeData" xmlns="smNativeData" val="SMDATA_17_mu28ZhMAAAAlAAAAEQAAAA0AAAAAkAAAAEgAAACQAAAASAAAAAAAAAAAAAAAAAAAAAEAAABQAAAAxxFr8SkAxj8AAAAAAADgPwAAAAAAAOA/AAAAAAAA4D8AAAAAAADgPwAAAAAAAOA/AAAAAAAA4D8AAAAAAADgPwAAAAAAAOA/AAAAAAAA4D8CAAAAjAAAAAEAAAAAAAAA7Ozs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UAAAAXAAAAFAAAAAAAAAAAAAAA/38AAP9/AAAAAAAACQAAAAQAAAAAAAAAHgAAAGgAAAAAAAAAAAAAAAAAAAAAAAAAAAAAABAnAAAQJwAAAAAAAAAAAAAAAAAAAAAAAAAAAAAAAAAAAAAAAAAAAAAUAAAAAAAAAMDA/wABAAAAHAAAAD4AAAAIAAAAZAAAAAAAAAB/f38ACgAAACIAAAAYAAAAAAAAAAAAAAAAAAAAAAAAAAAAAAAAAAAAJAAAACQAAAAAAAAABwAAAAAAAAAAAAAAAAAAAAAAAAAAAAAAAAAAAH9/fwAlAAAAWAAAAAAAAAAAAAAAAAAAAAAAAAAAAAAAAAAAAAAAAAAAAAAAAAAAAAAAAAAAAAAAPwAAAAAAAACghgEAAAAAAAAAAAAAAAAADAAAAAEAAAAAAAAAAAAAAAAAAAAfAAAAVAAAAOzs7AD///8BAAAAAAAAAAAAAAAAAAAAAAAAAAAAAAAAAAAAAAAAAAAAAAACf39/AERUagPMzMwAwMD/AH9/fwAAAAAAAAAAAAAAAAD///8AAAAAACEAAAAYAAAAFAAAALkIAADUCgAA8hwAAA4f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1417955" y="1760220"/>
            <a:ext cx="3287395" cy="3288030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80" dir="5400000" sy="-100000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30;p8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31;p8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EAAAAAAAAACggbAP///wgb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BAg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AAAAAJ/f38ARFRq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3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pic>
        <p:nvPicPr>
          <p:cNvPr id="4" name="Google Shape;32;p8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Cjo/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PY4AAAAAAAAtlo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9259570" y="0"/>
            <a:ext cx="5486400" cy="82296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Google Shape;33;p8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BjHn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PE4AAD/////7loAAKEy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9256395" y="-635"/>
            <a:ext cx="5525135" cy="823087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Google Shape;34;p8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IECB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QQAAGYHAAAgLAAA8woAABAAAAAmAAAACAAAAP//////////"/>
              </a:ext>
            </a:extLst>
          </p:cNvSpPr>
          <p:nvPr/>
        </p:nvSpPr>
        <p:spPr>
          <a:xfrm>
            <a:off x="727075" y="1202690"/>
            <a:ext cx="6445885" cy="5772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5" b="1" cap="none">
                <a:solidFill>
                  <a:srgbClr val="F0FCFF"/>
                </a:solidFill>
                <a:latin typeface="Spline Sans" pitchFamily="0" charset="0"/>
                <a:ea typeface="Spline Sans" pitchFamily="0" charset="0"/>
                <a:cs typeface="Spline Sans" pitchFamily="0" charset="0"/>
              </a:rPr>
              <a:t>Кома</a:t>
            </a:r>
            <a:r>
              <a:rPr lang="en-us" sz="3635" b="1" cap="none">
                <a:solidFill>
                  <a:srgbClr val="F0FCFF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rPr>
              <a:t>нда "Dungeon masters"</a:t>
            </a:r>
            <a:endParaRPr sz="3635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7" name="Google Shape;35;p8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ECAA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QQAAN4MAADHMwAA6g4AABAAAAAmAAAACAAAAP//////////"/>
              </a:ext>
            </a:extLst>
          </p:cNvSpPr>
          <p:nvPr/>
        </p:nvSpPr>
        <p:spPr>
          <a:xfrm>
            <a:off x="727075" y="2091690"/>
            <a:ext cx="7689850" cy="3327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35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rPr>
              <a:t>Дмитрий Б. и Нурсултан У. создал этого бота для хакатона</a:t>
            </a:r>
            <a:r>
              <a:rPr lang="en-us" sz="1635" cap="none">
                <a:solidFill>
                  <a:srgbClr val="E0E4E6"/>
                </a:solidFill>
                <a:latin typeface="Barlow" pitchFamily="0" charset="0"/>
                <a:ea typeface="Barlow" pitchFamily="0" charset="0"/>
                <a:cs typeface="Barlow" pitchFamily="0" charset="0"/>
              </a:rPr>
              <a:t>.</a:t>
            </a:r>
            <a:endParaRPr sz="1635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8" name="Google Shape;36;p8"/>
          <p:cNvSpPr>
            <a:extLst>
              <a:ext uri="smNativeData">
                <pr:smNativeData xmlns:pr="smNativeData" xmlns="smNativeData" val="SMDATA_15_mu28ZhMAAAAlAAAAZQAAAA0AAAAAkAAAAEgAAACQAAAASAAAAAAAAAAAAAAAAAAAAAEAAABQAAAA1pC4x9KH4D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Bb/uw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CBAg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Bb/uwB/f38ARFRqA8zMzADAwP8Af39/AAAAAAAAAAAAAAAAAAAAAAAAAAAAIQAAABgAAAAUAAAAeQQAAFoQAADHMwAAxhcAABAAAAAmAAAACAAAAP//////////"/>
              </a:ext>
            </a:extLst>
          </p:cNvSpPr>
          <p:nvPr/>
        </p:nvSpPr>
        <p:spPr>
          <a:xfrm>
            <a:off x="727075" y="2658110"/>
            <a:ext cx="7689850" cy="1206500"/>
          </a:xfrm>
          <a:prstGeom prst="roundRect">
            <a:avLst>
              <a:gd name="adj" fmla="val 25829"/>
            </a:avLst>
          </a:prstGeom>
          <a:solidFill>
            <a:srgbClr val="0A081B"/>
          </a:solidFill>
          <a:ln w="22860" cap="flat" cmpd="sng" algn="ctr">
            <a:solidFill>
              <a:srgbClr val="16FFBB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9" name="Google Shape;37;p8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BsgQI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5QUAAMURAABAIwAAixMAABAAAAAmAAAACAAAAP//////////"/>
              </a:ext>
            </a:extLst>
          </p:cNvSpPr>
          <p:nvPr/>
        </p:nvSpPr>
        <p:spPr>
          <a:xfrm>
            <a:off x="958215" y="2888615"/>
            <a:ext cx="4772025" cy="288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815" b="1" cap="none">
                <a:solidFill>
                  <a:srgbClr val="E0E4E6"/>
                </a:solidFill>
              </a:rPr>
              <a:t>Развитие истории в реальном времени</a:t>
            </a:r>
            <a:endParaRPr sz="1815" cap="none"/>
          </a:p>
        </p:txBody>
      </p:sp>
      <p:sp>
        <p:nvSpPr>
          <p:cNvPr id="10" name="Google Shape;38;p8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gQiA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5QUAAFAUAABbMgAAWxYAABAAAAAmAAAACAAAAP//////////"/>
              </a:ext>
            </a:extLst>
          </p:cNvSpPr>
          <p:nvPr/>
        </p:nvSpPr>
        <p:spPr>
          <a:xfrm>
            <a:off x="958215" y="3302000"/>
            <a:ext cx="7227570" cy="3321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635" cap="none">
                <a:solidFill>
                  <a:srgbClr val="E0E4E6"/>
                </a:solidFill>
              </a:rPr>
              <a:t>Бот генерирует развитие истории на ходу с помощью OpenAI API.</a:t>
            </a:r>
            <a:endParaRPr sz="1635" cap="none"/>
          </a:p>
        </p:txBody>
      </p:sp>
      <p:sp>
        <p:nvSpPr>
          <p:cNvPr id="11" name="Google Shape;39;p8"/>
          <p:cNvSpPr>
            <a:extLst>
              <a:ext uri="smNativeData">
                <pr:smNativeData xmlns:pr="smNativeData" xmlns="smNativeData" val="SMDATA_15_mu28ZhMAAAAlAAAAZQAAAA0AAAAAkAAAAEgAAACQAAAASAAAAAAAAAAAAAAAAAAAAAEAAABQAAAA1pC4x9KH4D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Cnd2g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gQIE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Cnd2gB/f38ARFRqA8zMzADAwP8Af39/AAAAAAAAAAAAAAAAAAAAAAAAAAAAIQAAABgAAAAUAAAAeQQAAA4ZAADHMwAAeiAAABAAAAAmAAAACAAAAP//////////"/>
              </a:ext>
            </a:extLst>
          </p:cNvSpPr>
          <p:nvPr/>
        </p:nvSpPr>
        <p:spPr>
          <a:xfrm>
            <a:off x="727075" y="4072890"/>
            <a:ext cx="7689850" cy="1206500"/>
          </a:xfrm>
          <a:prstGeom prst="roundRect">
            <a:avLst>
              <a:gd name="adj" fmla="val 25829"/>
            </a:avLst>
          </a:prstGeom>
          <a:solidFill>
            <a:srgbClr val="0A081B"/>
          </a:solidFill>
          <a:ln w="22860" cap="flat" cmpd="sng" algn="ctr">
            <a:solidFill>
              <a:srgbClr val="29DDDA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2" name="Google Shape;40;p8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IoUg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5QUAAHkaAAAZFAAAPxwAABAAAAAmAAAACAAAAP//////////"/>
              </a:ext>
            </a:extLst>
          </p:cNvSpPr>
          <p:nvPr/>
        </p:nvSpPr>
        <p:spPr>
          <a:xfrm>
            <a:off x="958215" y="4303395"/>
            <a:ext cx="2308860" cy="288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815" b="1" cap="none">
                <a:solidFill>
                  <a:srgbClr val="E0E4E6"/>
                </a:solidFill>
              </a:rPr>
              <a:t>Анализ ситуаций</a:t>
            </a:r>
            <a:endParaRPr sz="1815" cap="none"/>
          </a:p>
        </p:txBody>
      </p:sp>
      <p:sp>
        <p:nvSpPr>
          <p:cNvPr id="13" name="Google Shape;41;p8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BAgQI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5QUAAAMdAABbMgAADx8AABAAAAAmAAAACAAAAP//////////"/>
              </a:ext>
            </a:extLst>
          </p:cNvSpPr>
          <p:nvPr/>
        </p:nvSpPr>
        <p:spPr>
          <a:xfrm>
            <a:off x="958215" y="4716145"/>
            <a:ext cx="7227570" cy="3327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635" cap="none">
                <a:solidFill>
                  <a:srgbClr val="E0E4E6"/>
                </a:solidFill>
              </a:rPr>
              <a:t>Бот оценивает сложность событий, с которыми сталкивается игрок.</a:t>
            </a:r>
            <a:endParaRPr sz="1635" cap="none"/>
          </a:p>
        </p:txBody>
      </p:sp>
      <p:sp>
        <p:nvSpPr>
          <p:cNvPr id="14" name="Google Shape;42;p8"/>
          <p:cNvSpPr>
            <a:extLst>
              <a:ext uri="smNativeData">
                <pr:smNativeData xmlns:pr="smNativeData" xmlns="smNativeData" val="SMDATA_15_mu28ZhMAAAAlAAAAZQAAAA0AAAAAkAAAAEgAAACQAAAASAAAAAAAAAAAAAAAAAAAAAEAAABQAAAA7FG4HoXr2T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Den5w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BAg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Den5wB/f38ARFRqA8zMzADAwP8Af39/AAAAAAAAAAAAAAAAAAAAAAAAAAAAIQAAABgAAAAUAAAAeQQAAMIhAADHMwAAOisAABAAAAAmAAAACAAAAP//////////"/>
              </a:ext>
            </a:extLst>
          </p:cNvSpPr>
          <p:nvPr/>
        </p:nvSpPr>
        <p:spPr>
          <a:xfrm>
            <a:off x="727075" y="5487670"/>
            <a:ext cx="7689850" cy="1539240"/>
          </a:xfrm>
          <a:prstGeom prst="roundRect">
            <a:avLst>
              <a:gd name="adj" fmla="val 20250"/>
            </a:avLst>
          </a:prstGeom>
          <a:solidFill>
            <a:srgbClr val="0A081B"/>
          </a:solidFill>
          <a:ln w="22860" cap="flat" cmpd="sng" algn="ctr">
            <a:solidFill>
              <a:srgbClr val="37A7E7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5" name="Google Shape;43;p8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ECAA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5QUAAC0jAAAZFAAA8yQAABAAAAAmAAAACAAAAP//////////"/>
              </a:ext>
            </a:extLst>
          </p:cNvSpPr>
          <p:nvPr/>
        </p:nvSpPr>
        <p:spPr>
          <a:xfrm>
            <a:off x="958215" y="5718175"/>
            <a:ext cx="2308860" cy="288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815" b="1" cap="none">
                <a:solidFill>
                  <a:srgbClr val="E0E4E6"/>
                </a:solidFill>
              </a:rPr>
              <a:t>Взаимодействие</a:t>
            </a:r>
            <a:endParaRPr sz="1815" cap="none"/>
          </a:p>
        </p:txBody>
      </p:sp>
      <p:sp>
        <p:nvSpPr>
          <p:cNvPr id="16" name="Google Shape;44;p8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IAAAQ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5QUAALclAABbMgAAzykAABAAAAAmAAAACAAAAP//////////"/>
              </a:ext>
            </a:extLst>
          </p:cNvSpPr>
          <p:nvPr/>
        </p:nvSpPr>
        <p:spPr>
          <a:xfrm>
            <a:off x="958215" y="6130925"/>
            <a:ext cx="7227570" cy="6654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635" cap="none">
                <a:solidFill>
                  <a:srgbClr val="E0E4E6"/>
                </a:solidFill>
              </a:rPr>
              <a:t>Бот оценивает действия игрока, исходя из описания, характеристик игрока и броска 20-гранника.</a:t>
            </a:r>
            <a:endParaRPr sz="1635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0;p9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51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EAAAAAAAAACggbAP///wgb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C2AQ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AAAAAJ/f38ARFRq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3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pic>
        <p:nvPicPr>
          <p:cNvPr id="4" name="Google Shape;52;p9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jZYf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EA4AAAAAAAAAFo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Google Shape;53;p9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Pd67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Mw5AAC6AwAAc1gAAOYu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9395460" y="605790"/>
            <a:ext cx="4982845" cy="701802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Google Shape;54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CBAg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VgQAAGIGAADeHwAA0wkAABAAAAAmAAAACAAAAP//////////"/>
              </a:ext>
            </a:extLst>
          </p:cNvSpPr>
          <p:nvPr/>
        </p:nvSpPr>
        <p:spPr>
          <a:xfrm>
            <a:off x="704850" y="1037590"/>
            <a:ext cx="4475480" cy="5594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3520" b="1" cap="none">
                <a:solidFill>
                  <a:srgbClr val="F0FCFF"/>
                </a:solidFill>
              </a:rPr>
              <a:t>Как работает бот?</a:t>
            </a:r>
            <a:endParaRPr sz="3520" cap="none"/>
          </a:p>
        </p:txBody>
      </p:sp>
      <p:sp>
        <p:nvSpPr>
          <p:cNvPr id="7" name="Google Shape;55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VgQAAK8LAADqMwAAqg0AABAAAAAmAAAACAAAAP//////////"/>
              </a:ext>
            </a:extLst>
          </p:cNvSpPr>
          <p:nvPr/>
        </p:nvSpPr>
        <p:spPr>
          <a:xfrm>
            <a:off x="704850" y="1899285"/>
            <a:ext cx="7734300" cy="3219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cap="none">
                <a:solidFill>
                  <a:srgbClr val="E0E4E6"/>
                </a:solidFill>
                <a:latin typeface="Barlow" pitchFamily="0" charset="0"/>
                <a:ea typeface="Barlow" pitchFamily="0" charset="0"/>
                <a:cs typeface="Barlow" pitchFamily="0" charset="0"/>
              </a:rPr>
              <a:t>Бот использует OpenAI API для генерации текста и анализа ситуаций.</a:t>
            </a:r>
            <a:endParaRPr sz="1585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8" name="Google Shape;56;p9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////AP///whO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J/f38ARFRqA8zMzADAwP8Af39/AAAAAAAAAAAAAAAAAAAAAAAAAAAAIQAAABgAAAAUAAAAIAYAAA8PAABEBgAAPiwAABAAAAAmAAAACAAAAP//////////"/>
              </a:ext>
            </a:extLst>
          </p:cNvSpPr>
          <p:nvPr/>
        </p:nvSpPr>
        <p:spPr>
          <a:xfrm>
            <a:off x="995680" y="2447925"/>
            <a:ext cx="22860" cy="4744085"/>
          </a:xfrm>
          <a:prstGeom prst="roundRect">
            <a:avLst>
              <a:gd name="adj" fmla="val 50000"/>
            </a:avLst>
          </a:prstGeom>
          <a:solidFill>
            <a:srgbClr val="FFFFFF">
              <a:alpha val="22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9" name="Google Shape;57;p9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Fv+7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Fv+7AP///wEAAAAAAAAAAAAAAAAAAAAAAAAAAAAAAAAAAAAAAAAAAAAAAAJ/f38ARFRqA8zMzADAwP8Af39/AAAAAAAAAAAAAAAAAAAAAAAAAAAAIQAAABgAAAAUAAAAcgcAAMYRAADICwAA6hEAABAAAAAmAAAACAAAAP//////////"/>
              </a:ext>
            </a:extLst>
          </p:cNvSpPr>
          <p:nvPr/>
        </p:nvSpPr>
        <p:spPr>
          <a:xfrm>
            <a:off x="1210310" y="2889250"/>
            <a:ext cx="704850" cy="22860"/>
          </a:xfrm>
          <a:prstGeom prst="roundRect">
            <a:avLst>
              <a:gd name="adj" fmla="val 50000"/>
            </a:avLst>
          </a:prstGeom>
          <a:solidFill>
            <a:srgbClr val="16FFBB"/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0" name="Google Shape;58;p9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Bb/uw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oAC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Bb/uwB/f38ARFRqA8zMzADAwP8Af39/AAAAAAAAAAAAAAAAAAAAAAAAAAAAIQAAABgAAAAUAAAAzQQAAHMQAACWBwAAPRMAABAAAAAmAAAACAAAAP//////////"/>
              </a:ext>
            </a:extLst>
          </p:cNvSpPr>
          <p:nvPr/>
        </p:nvSpPr>
        <p:spPr>
          <a:xfrm>
            <a:off x="780415" y="2673985"/>
            <a:ext cx="452755" cy="453390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 cap="flat" cmpd="sng" algn="ctr">
            <a:solidFill>
              <a:srgbClr val="16FFBB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1" name="Google Shape;59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O/AKC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1gUAAAURAACNBgAArBIAABAAAAAmAAAACAAAAP//////////"/>
              </a:ext>
            </a:extLst>
          </p:cNvSpPr>
          <p:nvPr/>
        </p:nvSpPr>
        <p:spPr>
          <a:xfrm>
            <a:off x="948690" y="2766695"/>
            <a:ext cx="116205" cy="2686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10" b="1" cap="none">
                <a:solidFill>
                  <a:srgbClr val="E0E4E6"/>
                </a:solidFill>
                <a:latin typeface="Spline Sans" pitchFamily="0" charset="0"/>
                <a:ea typeface="Spline Sans" pitchFamily="0" charset="0"/>
                <a:cs typeface="Spline Sans" pitchFamily="0" charset="0"/>
              </a:rPr>
              <a:t>1</a:t>
            </a:r>
            <a:endParaRPr sz="211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2" name="Google Shape;60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Ag0AAEwQAADGGgAABBIAABAAAAAmAAAACAAAAP//////////"/>
              </a:ext>
            </a:extLst>
          </p:cNvSpPr>
          <p:nvPr/>
        </p:nvSpPr>
        <p:spPr>
          <a:xfrm>
            <a:off x="2114550" y="2649220"/>
            <a:ext cx="2237740" cy="279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760" b="1" cap="none">
                <a:solidFill>
                  <a:srgbClr val="E0E4E6"/>
                </a:solidFill>
              </a:rPr>
              <a:t>Ввод данных</a:t>
            </a:r>
            <a:endParaRPr sz="1760" cap="none"/>
          </a:p>
        </p:txBody>
      </p:sp>
      <p:sp>
        <p:nvSpPr>
          <p:cNvPr id="13" name="Google Shape;61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Ag0AAMISAADqMwAAuRYAABAAAAAmAAAACAAAAP//////////"/>
              </a:ext>
            </a:extLst>
          </p:cNvSpPr>
          <p:nvPr/>
        </p:nvSpPr>
        <p:spPr>
          <a:xfrm>
            <a:off x="2114550" y="3049270"/>
            <a:ext cx="6324600" cy="6445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85" cap="none">
                <a:solidFill>
                  <a:srgbClr val="E0E4E6"/>
                </a:solidFill>
              </a:rPr>
              <a:t>Игрок вводит описание ситуации и действия, которые он хочет совершить.</a:t>
            </a:r>
            <a:endParaRPr sz="1585" cap="none"/>
          </a:p>
        </p:txBody>
      </p:sp>
      <p:sp>
        <p:nvSpPr>
          <p:cNvPr id="14" name="Google Shape;62;p9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Kd3a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Kd3aAP///wEAAAAAAAAAAAAAAAAAAAAAAAAAAAAAAAAAAAAAAAAAAAAAAAJ/f38ARFRqA8zMzADAwP8Af39/AAAAAAAAAAAAAAAAAAAAAAAAAAAAIQAAABgAAAAUAAAAcgcAAOobAADICwAADhwAABAAAAAmAAAACAAAAP//////////"/>
              </a:ext>
            </a:extLst>
          </p:cNvSpPr>
          <p:nvPr/>
        </p:nvSpPr>
        <p:spPr>
          <a:xfrm>
            <a:off x="1210310" y="4537710"/>
            <a:ext cx="704850" cy="22860"/>
          </a:xfrm>
          <a:prstGeom prst="roundRect">
            <a:avLst>
              <a:gd name="adj" fmla="val 50000"/>
            </a:avLst>
          </a:prstGeom>
          <a:solidFill>
            <a:srgbClr val="29DDDA"/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5" name="Google Shape;63;p9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Cnd2g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BAHC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Cnd2gB/f38ARFRqA8zMzADAwP8Af39/AAAAAAAAAAAAAAAAAAAAAAAAAAAAIQAAABgAAAAUAAAAzQQAAJcaAACWBwAAYR0AABAAAAAmAAAACAAAAP//////////"/>
              </a:ext>
            </a:extLst>
          </p:cNvSpPr>
          <p:nvPr/>
        </p:nvSpPr>
        <p:spPr>
          <a:xfrm>
            <a:off x="780415" y="4322445"/>
            <a:ext cx="452755" cy="453390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 cap="flat" cmpd="sng" algn="ctr">
            <a:solidFill>
              <a:srgbClr val="29DDDA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6" name="Google Shape;64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vAUAACkbAACnBgAA0BwAABAAAAAmAAAACAAAAP//////////"/>
              </a:ext>
            </a:extLst>
          </p:cNvSpPr>
          <p:nvPr/>
        </p:nvSpPr>
        <p:spPr>
          <a:xfrm>
            <a:off x="932180" y="4415155"/>
            <a:ext cx="149225" cy="2686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10" b="1" cap="none">
                <a:solidFill>
                  <a:srgbClr val="E0E4E6"/>
                </a:solidFill>
                <a:latin typeface="Spline Sans" pitchFamily="0" charset="0"/>
                <a:ea typeface="Spline Sans" pitchFamily="0" charset="0"/>
                <a:cs typeface="Spline Sans" pitchFamily="0" charset="0"/>
              </a:rPr>
              <a:t>2</a:t>
            </a:r>
            <a:endParaRPr sz="211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7" name="Google Shape;65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Bh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KQ0AAEcYAADtGgAA/xkAAAAAAAAmAAAACAAAAP//////////"/>
              </a:ext>
            </a:extLst>
          </p:cNvSpPr>
          <p:nvPr/>
        </p:nvSpPr>
        <p:spPr>
          <a:xfrm>
            <a:off x="2139315" y="3946525"/>
            <a:ext cx="2237740" cy="279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  <a:defRPr lang="en-us" sz="1760" b="1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t>Анализ ситуации</a:t>
            </a:r>
          </a:p>
        </p:txBody>
      </p:sp>
      <p:sp>
        <p:nvSpPr>
          <p:cNvPr id="18" name="Google Shape;66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Lg0AAO8aAAAWNAAAUCMAAAAAAAAmAAAACAAAAP//////////"/>
              </a:ext>
            </a:extLst>
          </p:cNvSpPr>
          <p:nvPr/>
        </p:nvSpPr>
        <p:spPr>
          <a:xfrm>
            <a:off x="2142490" y="4378325"/>
            <a:ext cx="6324600" cy="13620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lang="en-us" sz="1585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t>Бот оценивает, насколько сложно выполнение этого действия.</a:t>
            </a:r>
          </a:p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lang="en-us" sz="1585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t>Далее, бот определяет, на какую характеристику делать проверку.</a:t>
            </a:r>
          </a:p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lang="en-us" sz="1585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t>Затем бросается 20-гранник.</a:t>
            </a:r>
          </a:p>
        </p:txBody>
      </p:sp>
      <p:sp>
        <p:nvSpPr>
          <p:cNvPr id="19" name="Google Shape;67;p9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N6fn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6fnAP///wEAAAAAAAAAAAAAAAAAAAAAAAAAAAAAAAAAAAAAAAAAAAAAAAJ/f38ARFRqA8zMzADAwP8Af39/AAAAAAAAAAAAAAAAAAAAAAAAAAAAIQAAABgAAAAUAAAAcgcAAA4mAADICwAAMiYAABAAAAAmAAAACAAAAP//////////"/>
              </a:ext>
            </a:extLst>
          </p:cNvSpPr>
          <p:nvPr/>
        </p:nvSpPr>
        <p:spPr>
          <a:xfrm>
            <a:off x="1210310" y="6186170"/>
            <a:ext cx="704850" cy="22860"/>
          </a:xfrm>
          <a:prstGeom prst="roundRect">
            <a:avLst>
              <a:gd name="adj" fmla="val 50000"/>
            </a:avLst>
          </a:prstGeom>
          <a:solidFill>
            <a:srgbClr val="37A7E7"/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20" name="Google Shape;68;p9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Den5w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Den5wB/f38ARFRqA8zMzADAwP8Af39/AAAAAAAAAAAAAAAAAAAAAAAAAAAAIQAAABgAAAAUAAAAzQQAALskAACWBwAAhScAABAAAAAmAAAACAAAAP//////////"/>
              </a:ext>
            </a:extLst>
          </p:cNvSpPr>
          <p:nvPr/>
        </p:nvSpPr>
        <p:spPr>
          <a:xfrm>
            <a:off x="780415" y="5970905"/>
            <a:ext cx="452755" cy="453390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 cap="flat" cmpd="sng" algn="ctr">
            <a:solidFill>
              <a:srgbClr val="37A7E7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21" name="Google Shape;69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LTJXh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tgUAAE0lAACtBgAA8yYAABAAAAAmAAAACAAAAP//////////"/>
              </a:ext>
            </a:extLst>
          </p:cNvSpPr>
          <p:nvPr/>
        </p:nvSpPr>
        <p:spPr>
          <a:xfrm>
            <a:off x="928370" y="6063615"/>
            <a:ext cx="156845" cy="2679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10" b="1" cap="none">
                <a:solidFill>
                  <a:srgbClr val="E0E4E6"/>
                </a:solidFill>
                <a:latin typeface="Spline Sans" pitchFamily="0" charset="0"/>
                <a:ea typeface="Spline Sans" pitchFamily="0" charset="0"/>
                <a:cs typeface="Spline Sans" pitchFamily="0" charset="0"/>
              </a:rPr>
              <a:t>3</a:t>
            </a:r>
            <a:endParaRPr sz="211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22" name="Google Shape;70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B7l8j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Ag0AAJQkAADGGgAATCYAABAAAAAmAAAACAAAAP//////////"/>
              </a:ext>
            </a:extLst>
          </p:cNvSpPr>
          <p:nvPr/>
        </p:nvSpPr>
        <p:spPr>
          <a:xfrm>
            <a:off x="2114550" y="5946140"/>
            <a:ext cx="2237740" cy="279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760" b="1" cap="none">
                <a:solidFill>
                  <a:srgbClr val="E0E4E6"/>
                </a:solidFill>
              </a:rPr>
              <a:t>Вывод результата</a:t>
            </a:r>
            <a:endParaRPr sz="1760" cap="none"/>
          </a:p>
        </p:txBody>
      </p:sp>
      <p:sp>
        <p:nvSpPr>
          <p:cNvPr id="23" name="Google Shape;71;p9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Ag0AAAonAADqMwAAlSwAAAAAAAAmAAAACAAAAP//////////"/>
              </a:ext>
            </a:extLst>
          </p:cNvSpPr>
          <p:nvPr/>
        </p:nvSpPr>
        <p:spPr>
          <a:xfrm>
            <a:off x="2114550" y="6346190"/>
            <a:ext cx="6324600" cy="9010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lang="en-us" sz="1585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t>Успех определяется сравнением суммы характеристики и 20-гранника со сложностью.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7;p10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78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EAAAAAAAAACggbAP///wgb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AAAAAJ/f38ARFRq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3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pic>
        <p:nvPicPr>
          <p:cNvPr id="4" name="Google Shape;79;p10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6AQ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wCE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Google Shape;80;p10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MQBAABkAwAAhyAAAHwa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287020" y="551180"/>
            <a:ext cx="5000625" cy="375412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Google Shape;81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7yUAADIFAADxQQAAhAgAABAAAAAmAAAACAAAAP//////////"/>
              </a:ext>
            </a:extLst>
          </p:cNvSpPr>
          <p:nvPr/>
        </p:nvSpPr>
        <p:spPr>
          <a:xfrm>
            <a:off x="6166485" y="844550"/>
            <a:ext cx="4552950" cy="5397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3400" b="1" cap="none">
                <a:solidFill>
                  <a:srgbClr val="F0FCFF"/>
                </a:solidFill>
              </a:rPr>
              <a:t>Преимущества бота</a:t>
            </a:r>
            <a:endParaRPr sz="3400" cap="none"/>
          </a:p>
        </p:txBody>
      </p:sp>
      <p:sp>
        <p:nvSpPr>
          <p:cNvPr id="7" name="Google Shape;82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7yUAAE8KAADRVQAAIg4AABAAAAAmAAAACAAAAP//////////"/>
              </a:ext>
            </a:extLst>
          </p:cNvSpPr>
          <p:nvPr/>
        </p:nvSpPr>
        <p:spPr>
          <a:xfrm>
            <a:off x="6166485" y="1675765"/>
            <a:ext cx="7783830" cy="62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30" cap="none">
                <a:solidFill>
                  <a:srgbClr val="E0E4E6"/>
                </a:solidFill>
              </a:rPr>
              <a:t>Бот позволяет игрокам создавать новые истории и развивать их в реальном времени.</a:t>
            </a:r>
            <a:endParaRPr sz="1530" cap="none"/>
          </a:p>
        </p:txBody>
      </p:sp>
      <p:sp>
        <p:nvSpPr>
          <p:cNvPr id="8" name="Google Shape;83;p10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Bb/uw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Bb/uwB/f38ARFRqA8zMzADAwP8Af39/AAAAAAAAAAAAAAAAAAAAAAAAAAAAIQAAABgAAAAUAAAA7yUAANMQAACgKAAAgxMAABAAAAAmAAAACAAAAP//////////"/>
              </a:ext>
            </a:extLst>
          </p:cNvSpPr>
          <p:nvPr/>
        </p:nvSpPr>
        <p:spPr>
          <a:xfrm>
            <a:off x="6166485" y="2734945"/>
            <a:ext cx="437515" cy="436880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 cap="flat" cmpd="sng" algn="ctr">
            <a:solidFill>
              <a:srgbClr val="16FFBB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9" name="Google Shape;84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7yYAAF8RAACgJwAA9xIAABAAAAAmAAAACAAAAP//////////"/>
              </a:ext>
            </a:extLst>
          </p:cNvSpPr>
          <p:nvPr/>
        </p:nvSpPr>
        <p:spPr>
          <a:xfrm>
            <a:off x="6329045" y="2823845"/>
            <a:ext cx="112395" cy="259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40" b="1" cap="none">
                <a:solidFill>
                  <a:srgbClr val="E0E4E6"/>
                </a:solidFill>
                <a:latin typeface="Spline Sans" pitchFamily="0" charset="0"/>
                <a:ea typeface="Spline Sans" pitchFamily="0" charset="0"/>
                <a:cs typeface="Spline Sans" pitchFamily="0" charset="0"/>
              </a:rPr>
              <a:t>1</a:t>
            </a:r>
            <a:endParaRPr sz="204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0" name="Google Shape;85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0ikAANMQAAAlPAAAfBIAABAAAAAmAAAACAAAAP//////////"/>
              </a:ext>
            </a:extLst>
          </p:cNvSpPr>
          <p:nvPr/>
        </p:nvSpPr>
        <p:spPr>
          <a:xfrm>
            <a:off x="6798310" y="2734945"/>
            <a:ext cx="2978785" cy="2698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700" b="1" cap="none">
                <a:solidFill>
                  <a:srgbClr val="E0E4E6"/>
                </a:solidFill>
              </a:rPr>
              <a:t>Генерация новых историй</a:t>
            </a:r>
            <a:endParaRPr sz="1700" cap="none"/>
          </a:p>
        </p:txBody>
      </p:sp>
      <p:sp>
        <p:nvSpPr>
          <p:cNvPr id="11" name="Google Shape;86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0ikAADQTAADRVQAAHRUAABAAAAAmAAAACAAAAP//////////"/>
              </a:ext>
            </a:extLst>
          </p:cNvSpPr>
          <p:nvPr/>
        </p:nvSpPr>
        <p:spPr>
          <a:xfrm>
            <a:off x="6798310" y="3121660"/>
            <a:ext cx="7152005" cy="3105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30" cap="none">
                <a:solidFill>
                  <a:srgbClr val="E0E4E6"/>
                </a:solidFill>
              </a:rPr>
              <a:t>Бот может генерировать новые сюжетные линии, персонажей и события.</a:t>
            </a:r>
            <a:endParaRPr sz="1530" cap="none"/>
          </a:p>
        </p:txBody>
      </p:sp>
      <p:sp>
        <p:nvSpPr>
          <p:cNvPr id="12" name="Google Shape;87;p10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Cnd2g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Cnd2gB/f38ARFRqA8zMzADAwP8Af39/AAAAAAAAAAAAAAAAAAAAAAAAAAAAIQAAABgAAAAUAAAA7yUAAKcXAACgKAAAWBoAABAAAAAmAAAACAAAAP//////////"/>
              </a:ext>
            </a:extLst>
          </p:cNvSpPr>
          <p:nvPr/>
        </p:nvSpPr>
        <p:spPr>
          <a:xfrm>
            <a:off x="6166485" y="3844925"/>
            <a:ext cx="437515" cy="437515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 cap="flat" cmpd="sng" algn="ctr">
            <a:solidFill>
              <a:srgbClr val="29DDDA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3" name="Google Shape;88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1iYAADQYAAC5JwAAzBkAABAAAAAmAAAACAAAAP//////////"/>
              </a:ext>
            </a:extLst>
          </p:cNvSpPr>
          <p:nvPr/>
        </p:nvSpPr>
        <p:spPr>
          <a:xfrm>
            <a:off x="6313170" y="3934460"/>
            <a:ext cx="144145" cy="259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40" b="1" cap="none">
                <a:solidFill>
                  <a:srgbClr val="E0E4E6"/>
                </a:solidFill>
                <a:latin typeface="Spline Sans" pitchFamily="0" charset="0"/>
                <a:ea typeface="Spline Sans" pitchFamily="0" charset="0"/>
                <a:cs typeface="Spline Sans" pitchFamily="0" charset="0"/>
              </a:rPr>
              <a:t>2</a:t>
            </a:r>
            <a:endParaRPr sz="204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4" name="Google Shape;89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0ikAAKcXAABERQAAUBkAABAAAAAmAAAACAAAAP//////////"/>
              </a:ext>
            </a:extLst>
          </p:cNvSpPr>
          <p:nvPr/>
        </p:nvSpPr>
        <p:spPr>
          <a:xfrm>
            <a:off x="6798310" y="3844925"/>
            <a:ext cx="4461510" cy="2698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700" b="1" cap="none">
                <a:solidFill>
                  <a:srgbClr val="E0E4E6"/>
                </a:solidFill>
              </a:rPr>
              <a:t>Развитие истории в реальном времени</a:t>
            </a:r>
            <a:endParaRPr sz="1700" cap="none"/>
          </a:p>
        </p:txBody>
      </p:sp>
      <p:sp>
        <p:nvSpPr>
          <p:cNvPr id="15" name="Google Shape;90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0ikAAAgaAADRVQAA2x0AABAAAAAmAAAACAAAAP//////////"/>
              </a:ext>
            </a:extLst>
          </p:cNvSpPr>
          <p:nvPr/>
        </p:nvSpPr>
        <p:spPr>
          <a:xfrm>
            <a:off x="6798310" y="4231640"/>
            <a:ext cx="7152005" cy="62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30" cap="none">
                <a:solidFill>
                  <a:srgbClr val="E0E4E6"/>
                </a:solidFill>
              </a:rPr>
              <a:t>Бот позволяет игрокам развивать историю на ходу, реагируя на их действия.</a:t>
            </a:r>
            <a:endParaRPr sz="1530" cap="none"/>
          </a:p>
        </p:txBody>
      </p:sp>
      <p:sp>
        <p:nvSpPr>
          <p:cNvPr id="16" name="Google Shape;91;p10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Den5w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Den5wB/f38ARFRqA8zMzADAwP8Af39/AAAAAAAAAAAAAAAAAAAAAAAAAAAAIQAAABgAAAAUAAAA7yUAAGUgAACgKAAAFiMAABAAAAAmAAAACAAAAP//////////"/>
              </a:ext>
            </a:extLst>
          </p:cNvSpPr>
          <p:nvPr/>
        </p:nvSpPr>
        <p:spPr>
          <a:xfrm>
            <a:off x="6166485" y="5266055"/>
            <a:ext cx="437515" cy="437515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 cap="flat" cmpd="sng" algn="ctr">
            <a:solidFill>
              <a:srgbClr val="37A7E7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7" name="Google Shape;92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0CYAAPIgAAC/JwAAiiIAABAAAAAmAAAACAAAAP//////////"/>
              </a:ext>
            </a:extLst>
          </p:cNvSpPr>
          <p:nvPr/>
        </p:nvSpPr>
        <p:spPr>
          <a:xfrm>
            <a:off x="6309360" y="5355590"/>
            <a:ext cx="151765" cy="259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40" b="1" cap="none">
                <a:solidFill>
                  <a:srgbClr val="E0E4E6"/>
                </a:solidFill>
                <a:latin typeface="Spline Sans" pitchFamily="0" charset="0"/>
                <a:ea typeface="Spline Sans" pitchFamily="0" charset="0"/>
                <a:cs typeface="Spline Sans" pitchFamily="0" charset="0"/>
              </a:rPr>
              <a:t>3</a:t>
            </a:r>
            <a:endParaRPr sz="204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8" name="Google Shape;93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0ikAAGUgAAAaNwAADiIAABAAAAAmAAAACAAAAP//////////"/>
              </a:ext>
            </a:extLst>
          </p:cNvSpPr>
          <p:nvPr/>
        </p:nvSpPr>
        <p:spPr>
          <a:xfrm>
            <a:off x="6798310" y="5266055"/>
            <a:ext cx="2159000" cy="2698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700" b="1" cap="none">
                <a:solidFill>
                  <a:srgbClr val="E0E4E6"/>
                </a:solidFill>
              </a:rPr>
              <a:t>Анализ ситуаций</a:t>
            </a:r>
            <a:endParaRPr sz="1700" cap="none"/>
          </a:p>
        </p:txBody>
      </p:sp>
      <p:sp>
        <p:nvSpPr>
          <p:cNvPr id="19" name="Google Shape;94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0ikAAMYiAADRVQAAryQAABAAAAAmAAAACAAAAP//////////"/>
              </a:ext>
            </a:extLst>
          </p:cNvSpPr>
          <p:nvPr/>
        </p:nvSpPr>
        <p:spPr>
          <a:xfrm>
            <a:off x="6798310" y="5652770"/>
            <a:ext cx="7152005" cy="3105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30" cap="none">
                <a:solidFill>
                  <a:srgbClr val="E0E4E6"/>
                </a:solidFill>
              </a:rPr>
              <a:t>Бот оценивает сложность событий, с которыми сталкивается игрок.</a:t>
            </a:r>
            <a:endParaRPr sz="1530" cap="none"/>
          </a:p>
        </p:txBody>
      </p:sp>
      <p:sp>
        <p:nvSpPr>
          <p:cNvPr id="20" name="Google Shape;95;p10"/>
          <p:cNvSpPr>
            <a:extLst>
              <a:ext uri="smNativeData">
                <pr:smNativeData xmlns:pr="smNativeData" xmlns="smNativeData" val="SMDATA_15_mu28ZhMAAAAlAAAAZQAAAA0AAAAAkAAAAEgAAACQAAAASAAAAAAAAAAAAAAAAAAAAAEAAABQAAAAAAAAAAAA8D8AAAAAAAAAAAAAAAAAAOA/AAAAAAAA4D8AAAAAAADgPwAAAAAAAOA/AAAAAAAA4D8AAAAAAADgPwAAAAAAAOA/AAAAAAAA4D8CAAAAjAAAAAEAAAAAAAAACggbAP///wgAAAAAAAAAAAAAAAAAAAAAAAAAAAAAAAAAAAAAeAAAAAEAAABAAAAAAAAAAAAAAABaAAAAAAAAAAAAAAAAAAAAAAAAAAAAAAAAAAAAAAAAAAAAAAAAAAAAAAAAAAAAAAAAAAAAAAAAAAAAAAAAAAAAAAAAAAAAAAAAAAAAFAAAADwAAAABAAAAAAAAAAkSMQAk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AkSMQB/f38ARFRqA8zMzADAwP8Af39/AAAAAAAAAAAAAAAAAAAAAAAAAAAAIQAAABgAAAAUAAAA7yUAADonAACgKAAA6ikAABAAAAAmAAAACAAAAP//////////"/>
              </a:ext>
            </a:extLst>
          </p:cNvSpPr>
          <p:nvPr/>
        </p:nvSpPr>
        <p:spPr>
          <a:xfrm>
            <a:off x="6166485" y="6376670"/>
            <a:ext cx="437515" cy="436880"/>
          </a:xfrm>
          <a:prstGeom prst="roundRect">
            <a:avLst>
              <a:gd name="adj" fmla="val 50000"/>
            </a:avLst>
          </a:prstGeom>
          <a:solidFill>
            <a:srgbClr val="0A081B"/>
          </a:solidFill>
          <a:ln w="22860" cap="flat" cmpd="sng" algn="ctr">
            <a:solidFill>
              <a:srgbClr val="09123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21" name="Google Shape;96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1CYAAMYnAAC7JwAAXikAABAAAAAmAAAACAAAAP//////////"/>
              </a:ext>
            </a:extLst>
          </p:cNvSpPr>
          <p:nvPr/>
        </p:nvSpPr>
        <p:spPr>
          <a:xfrm>
            <a:off x="6311900" y="6465570"/>
            <a:ext cx="146685" cy="259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40" b="1" cap="none">
                <a:solidFill>
                  <a:srgbClr val="E0E4E6"/>
                </a:solidFill>
                <a:latin typeface="Spline Sans" pitchFamily="0" charset="0"/>
                <a:ea typeface="Spline Sans" pitchFamily="0" charset="0"/>
                <a:cs typeface="Spline Sans" pitchFamily="0" charset="0"/>
              </a:rPr>
              <a:t>4</a:t>
            </a:r>
            <a:endParaRPr sz="204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22" name="Google Shape;97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0ikAADonAAAaNwAA4ygAABAAAAAmAAAACAAAAP//////////"/>
              </a:ext>
            </a:extLst>
          </p:cNvSpPr>
          <p:nvPr/>
        </p:nvSpPr>
        <p:spPr>
          <a:xfrm>
            <a:off x="6798310" y="6376670"/>
            <a:ext cx="2159000" cy="2698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700" b="1" cap="none">
                <a:solidFill>
                  <a:srgbClr val="E0E4E6"/>
                </a:solidFill>
              </a:rPr>
              <a:t>Взаимодействие</a:t>
            </a:r>
            <a:endParaRPr sz="1700" cap="none"/>
          </a:p>
        </p:txBody>
      </p:sp>
      <p:sp>
        <p:nvSpPr>
          <p:cNvPr id="23" name="Google Shape;98;p10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0ikAAJopAADRVQAAbS0AABAAAAAmAAAACAAAAP//////////"/>
              </a:ext>
            </a:extLst>
          </p:cNvSpPr>
          <p:nvPr/>
        </p:nvSpPr>
        <p:spPr>
          <a:xfrm>
            <a:off x="6798310" y="6762750"/>
            <a:ext cx="7152005" cy="62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30" cap="none">
                <a:solidFill>
                  <a:srgbClr val="E0E4E6"/>
                </a:solidFill>
              </a:rPr>
              <a:t>Бот оценивает действия игрока, исходя из описания, характеристик игрока и броска 20-гранника.</a:t>
            </a:r>
            <a:endParaRPr sz="1530" cap="none"/>
          </a:p>
        </p:txBody>
      </p:sp>
      <p:pic>
        <p:nvPicPr>
          <p:cNvPr id="24" name="Изображение1"/>
          <p:cNvPicPr>
            <a:picLocks noChangeAspect="1"/>
            <a:extLst>
              <a:ext uri="smNativeData">
                <pr:smNativeData xmlns:pr="smNativeData" xmlns="smNativeData" val="SMDATA_17_mu28Z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MQBAABeGwAAuCAAALMrAAAQAAAAJgAAAAgAAAD//////////w==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287020" y="4448810"/>
            <a:ext cx="5031740" cy="265493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4;p11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105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EAAAAAAAAACggbAP///wgb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AAAAAJ/f38ARFRq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3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pic>
        <p:nvPicPr>
          <p:cNvPr id="4" name="Google Shape;106;p11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c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EA4AAAAAAAAAFo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Google Shape;109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DYF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2AMAAAcDAAALIQAAEwYAABAAAAAmAAAACAAAAP//////////"/>
              </a:ext>
            </a:extLst>
          </p:cNvSpPr>
          <p:nvPr/>
        </p:nvSpPr>
        <p:spPr>
          <a:xfrm>
            <a:off x="624840" y="492125"/>
            <a:ext cx="4746625" cy="4953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3120" b="1" cap="none">
                <a:solidFill>
                  <a:srgbClr val="F0FCFF"/>
                </a:solidFill>
              </a:rPr>
              <a:t>Как использовать бота</a:t>
            </a:r>
            <a:endParaRPr sz="3120" cap="none"/>
          </a:p>
        </p:txBody>
      </p:sp>
      <p:sp>
        <p:nvSpPr>
          <p:cNvPr id="6" name="Google Shape;110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2AMAALkHAABoNAAAPAsAABAAAAAmAAAACAAAAP//////////"/>
              </a:ext>
            </a:extLst>
          </p:cNvSpPr>
          <p:nvPr/>
        </p:nvSpPr>
        <p:spPr>
          <a:xfrm>
            <a:off x="624840" y="1255395"/>
            <a:ext cx="7894320" cy="5708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cap="none">
                <a:solidFill>
                  <a:srgbClr val="E0E4E6"/>
                </a:solidFill>
              </a:rPr>
              <a:t>Бот доступен в Telegram. Чтобы начать использовать бота, необходимо добавить его в свой список контактов.</a:t>
            </a:r>
            <a:endParaRPr lang="en-us" cap="none">
              <a:solidFill>
                <a:srgbClr val="E0E4E6"/>
              </a:solidFill>
            </a:endParaRPr>
          </a:p>
        </p:txBody>
      </p:sp>
      <p:pic>
        <p:nvPicPr>
          <p:cNvPr id="7" name="Google Shape;111;p11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B1QItJ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NgDAAB4DAAAVQkAAEAV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624840" y="2026920"/>
            <a:ext cx="892175" cy="14274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Google Shape;112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+goAAJENAADsGgAAFw8AABAAAAAmAAAACAAAAP//////////"/>
              </a:ext>
            </a:extLst>
          </p:cNvSpPr>
          <p:nvPr/>
        </p:nvSpPr>
        <p:spPr>
          <a:xfrm>
            <a:off x="1784350" y="2205355"/>
            <a:ext cx="2592070" cy="2476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60" b="1" cap="none">
                <a:solidFill>
                  <a:srgbClr val="E0E4E6"/>
                </a:solidFill>
              </a:rPr>
              <a:t>Добавить бота в Telegram</a:t>
            </a:r>
            <a:endParaRPr sz="1560" cap="none"/>
          </a:p>
        </p:txBody>
      </p:sp>
      <p:sp>
        <p:nvSpPr>
          <p:cNvPr id="9" name="Google Shape;113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+goAAMAPAABoNAAAgREAABAAAAAmAAAACAAAAP//////////"/>
              </a:ext>
            </a:extLst>
          </p:cNvSpPr>
          <p:nvPr/>
        </p:nvSpPr>
        <p:spPr>
          <a:xfrm>
            <a:off x="1784350" y="2560320"/>
            <a:ext cx="6734810" cy="2851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rPr>
              <a:t>Найдите бота в Telegram по его имени или ID</a:t>
            </a:r>
            <a:r>
              <a:rPr lang="en-us" cap="none">
                <a:solidFill>
                  <a:srgbClr val="E0E4E6"/>
                </a:solidFill>
                <a:latin typeface="Barlow" pitchFamily="0" charset="0"/>
                <a:ea typeface="Barlow" pitchFamily="0" charset="0"/>
                <a:cs typeface="Barlow" pitchFamily="0" charset="0"/>
              </a:rPr>
              <a:t>.</a:t>
            </a:r>
            <a:endParaRPr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pic>
        <p:nvPicPr>
          <p:cNvPr id="10" name="Google Shape;114;p11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DvhpLg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NgDAABAFQAAVQkAAAkeAAAQAAAAJgAAAAgAAAD//////////w==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624840" y="3454400"/>
            <a:ext cx="892175" cy="142811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" name="Google Shape;115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+goAAFkWAAAtFwAA4BcAABAAAAAmAAAACAAAAP//////////"/>
              </a:ext>
            </a:extLst>
          </p:cNvSpPr>
          <p:nvPr/>
        </p:nvSpPr>
        <p:spPr>
          <a:xfrm>
            <a:off x="1784350" y="3632835"/>
            <a:ext cx="1983105" cy="2482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60" b="1" cap="none">
                <a:solidFill>
                  <a:srgbClr val="E0E4E6"/>
                </a:solidFill>
              </a:rPr>
              <a:t>Начать игру</a:t>
            </a:r>
            <a:endParaRPr sz="1560" cap="none"/>
          </a:p>
        </p:txBody>
      </p:sp>
      <p:sp>
        <p:nvSpPr>
          <p:cNvPr id="12" name="Google Shape;116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+goAAIgYAABoNAAAShoAABAAAAAmAAAACAAAAP//////////"/>
              </a:ext>
            </a:extLst>
          </p:cNvSpPr>
          <p:nvPr/>
        </p:nvSpPr>
        <p:spPr>
          <a:xfrm>
            <a:off x="1784350" y="3987800"/>
            <a:ext cx="6734810" cy="2857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cap="none">
                <a:solidFill>
                  <a:srgbClr val="E0E4E6"/>
                </a:solidFill>
              </a:rPr>
              <a:t>Введите команду /start, чтобы начать игру.</a:t>
            </a:r>
            <a:endParaRPr lang="en-us" cap="none">
              <a:solidFill>
                <a:srgbClr val="E0E4E6"/>
              </a:solidFill>
            </a:endParaRPr>
          </a:p>
        </p:txBody>
      </p:sp>
      <p:pic>
        <p:nvPicPr>
          <p:cNvPr id="13" name="Google Shape;117;p11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BCQQx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NgDAAAJHgAAVQkAANEmAAAQAAAAJgAAAAgAAAD//////////w=="/>
              </a:ext>
            </a:extLst>
          </p:cNvPicPr>
          <p:nvPr/>
        </p:nvPicPr>
        <p:blipFill>
          <a:blip r:embed="rId7"/>
          <a:stretch>
            <a:fillRect/>
          </a:stretch>
        </p:blipFill>
        <p:spPr>
          <a:xfrm>
            <a:off x="624840" y="4882515"/>
            <a:ext cx="892175" cy="14274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4" name="Google Shape;118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+goAACIfAAAtFwAAqCAAABAAAAAmAAAACAAAAP//////////"/>
              </a:ext>
            </a:extLst>
          </p:cNvSpPr>
          <p:nvPr/>
        </p:nvSpPr>
        <p:spPr>
          <a:xfrm>
            <a:off x="1784350" y="5060950"/>
            <a:ext cx="1983105" cy="2476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60" b="1" cap="none">
                <a:solidFill>
                  <a:srgbClr val="E0E4E6"/>
                </a:solidFill>
              </a:rPr>
              <a:t>Вводить данные</a:t>
            </a:r>
            <a:endParaRPr sz="1560" cap="none"/>
          </a:p>
        </p:txBody>
      </p:sp>
      <p:sp>
        <p:nvSpPr>
          <p:cNvPr id="15" name="Google Shape;119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+goAAFAhAABoNAAAEiMAABAAAAAmAAAACAAAAP//////////"/>
              </a:ext>
            </a:extLst>
          </p:cNvSpPr>
          <p:nvPr/>
        </p:nvSpPr>
        <p:spPr>
          <a:xfrm>
            <a:off x="1784350" y="5415280"/>
            <a:ext cx="6734810" cy="2857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cap="none">
                <a:solidFill>
                  <a:srgbClr val="E0E4E6"/>
                </a:solidFill>
              </a:rPr>
              <a:t>Введите описание ситуации и действия, которые вы хотите совершить.</a:t>
            </a:r>
            <a:endParaRPr lang="en-us" cap="none">
              <a:solidFill>
                <a:srgbClr val="E0E4E6"/>
              </a:solidFill>
            </a:endParaRPr>
          </a:p>
        </p:txBody>
      </p:sp>
      <p:pic>
        <p:nvPicPr>
          <p:cNvPr id="16" name="Google Shape;120;p11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NgDAADRJgAAVQkAAJkvAAAQAAAAJgAAAAgAAAD//////////w=="/>
              </a:ext>
            </a:extLst>
          </p:cNvPicPr>
          <p:nvPr/>
        </p:nvPicPr>
        <p:blipFill>
          <a:blip r:embed="rId8"/>
          <a:stretch>
            <a:fillRect/>
          </a:stretch>
        </p:blipFill>
        <p:spPr>
          <a:xfrm>
            <a:off x="624840" y="6309995"/>
            <a:ext cx="892175" cy="14274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7" name="Google Shape;121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+goAAOonAADGFwAAcCkAABAAAAAmAAAACAAAAP//////////"/>
              </a:ext>
            </a:extLst>
          </p:cNvSpPr>
          <p:nvPr/>
        </p:nvSpPr>
        <p:spPr>
          <a:xfrm>
            <a:off x="1784350" y="6488430"/>
            <a:ext cx="2080260" cy="2476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60" b="1" cap="none">
                <a:solidFill>
                  <a:srgbClr val="E0E4E6"/>
                </a:solidFill>
              </a:rPr>
              <a:t>Получать результат</a:t>
            </a:r>
            <a:endParaRPr sz="1560" cap="none"/>
          </a:p>
        </p:txBody>
      </p:sp>
      <p:sp>
        <p:nvSpPr>
          <p:cNvPr id="18" name="Google Shape;122;p11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+goAABkqAABoNAAA2isAABAAAAAmAAAACAAAAP//////////"/>
              </a:ext>
            </a:extLst>
          </p:cNvSpPr>
          <p:nvPr/>
        </p:nvSpPr>
        <p:spPr>
          <a:xfrm>
            <a:off x="1784350" y="6843395"/>
            <a:ext cx="6734810" cy="2851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rPr>
              <a:t>Бот выведет результат действия в виде текста</a:t>
            </a:r>
            <a:r>
              <a:rPr lang="en-us" cap="none">
                <a:solidFill>
                  <a:srgbClr val="E0E4E6"/>
                </a:solidFill>
                <a:latin typeface="Barlow" pitchFamily="0" charset="0"/>
                <a:ea typeface="Barlow" pitchFamily="0" charset="0"/>
                <a:cs typeface="Barlow" pitchFamily="0" charset="0"/>
              </a:rPr>
              <a:t>.</a:t>
            </a:r>
            <a:endParaRPr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pic>
        <p:nvPicPr>
          <p:cNvPr id="19" name="Изображение1"/>
          <p:cNvPicPr>
            <a:picLocks noChangeAspect="1"/>
            <a:extLst>
              <a:ext uri="smNativeData">
                <pr:smNativeData xmlns:pr="smNativeData" xmlns="smNativeData" val="SMDATA_17_mu28Z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JBdAQCzmgAAoXkBAH7PAAAQAAAAJgAAAAgAAAD//////////w=="/>
              </a:ext>
            </a:extLst>
          </p:cNvPicPr>
          <p:nvPr/>
        </p:nvPicPr>
        <p:blipFill>
          <a:blip r:embed="rId9"/>
          <a:stretch>
            <a:fillRect/>
          </a:stretch>
        </p:blipFill>
        <p:spPr>
          <a:xfrm>
            <a:off x="56824880" y="25147905"/>
            <a:ext cx="4562475" cy="858202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0" name="Изображение2"/>
          <p:cNvPicPr>
            <a:picLocks noChangeAspect="1"/>
            <a:extLst>
              <a:ext uri="smNativeData">
                <pr:smNativeData xmlns:pr="smNativeData" xmlns="smNativeData" val="SMDATA_17_mu28Z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oAE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O89AAD/////AFoAAJgyAAAQAAAAJgAAAAgAAAD//////////w=="/>
              </a:ext>
            </a:extLst>
          </p:cNvPicPr>
          <p:nvPr/>
        </p:nvPicPr>
        <p:blipFill>
          <a:blip r:embed="rId9"/>
          <a:srcRect l="0" t="0" r="0" b="4160"/>
          <a:stretch>
            <a:fillRect/>
          </a:stretch>
        </p:blipFill>
        <p:spPr>
          <a:xfrm>
            <a:off x="10067925" y="-635"/>
            <a:ext cx="4562475" cy="822515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8;p12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V7/cu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129;p12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IQgAADsJAADLPQAAcw0AABAAAAAmAAAACAAAAP//////////"/>
              </a:ext>
            </a:extLst>
          </p:cNvSpPr>
          <p:nvPr/>
        </p:nvSpPr>
        <p:spPr>
          <a:xfrm>
            <a:off x="1321435" y="1500505"/>
            <a:ext cx="872363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4320" b="1" cap="none">
                <a:solidFill>
                  <a:srgbClr val="F0FCFF"/>
                </a:solidFill>
              </a:rPr>
              <a:t>Примеры использования бота</a:t>
            </a:r>
            <a:endParaRPr sz="4320" cap="none"/>
          </a:p>
        </p:txBody>
      </p:sp>
      <p:sp>
        <p:nvSpPr>
          <p:cNvPr id="4" name="Google Shape;130;p12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IQgAAHwQAADfUQAAWBUAABAAAAAmAAAACAAAAP//////////"/>
              </a:ext>
            </a:extLst>
          </p:cNvSpPr>
          <p:nvPr/>
        </p:nvSpPr>
        <p:spPr>
          <a:xfrm>
            <a:off x="1321435" y="2679700"/>
            <a:ext cx="11987530" cy="7899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40" cap="none">
                <a:solidFill>
                  <a:srgbClr val="E0E4E6"/>
                </a:solidFill>
              </a:rPr>
              <a:t>Бот может использоваться для генерации новых историй, развития существующих историй и анализа ситуаций в игре.</a:t>
            </a:r>
            <a:endParaRPr sz="1940" cap="none"/>
          </a:p>
        </p:txBody>
      </p:sp>
      <p:sp>
        <p:nvSpPr>
          <p:cNvPr id="5" name="Google Shape;131;p12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IQgAAJIYAAA9HgAAyhwAABAAAAAmAAAACAAAAP//////////"/>
              </a:ext>
            </a:extLst>
          </p:cNvSpPr>
          <p:nvPr/>
        </p:nvSpPr>
        <p:spPr>
          <a:xfrm>
            <a:off x="1321435" y="3994150"/>
            <a:ext cx="35941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2160" b="1" cap="none">
                <a:solidFill>
                  <a:srgbClr val="F0FCFF"/>
                </a:solidFill>
              </a:rPr>
              <a:t>Генерация новых историй</a:t>
            </a:r>
            <a:endParaRPr sz="2160" cap="none"/>
          </a:p>
        </p:txBody>
      </p:sp>
      <p:sp>
        <p:nvSpPr>
          <p:cNvPr id="6" name="Google Shape;132;p12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IQgAAE8eAAA9HgAAmSUAABAAAAAmAAAACAAAAP//////////"/>
              </a:ext>
            </a:extLst>
          </p:cNvSpPr>
          <p:nvPr/>
        </p:nvSpPr>
        <p:spPr>
          <a:xfrm>
            <a:off x="1321435" y="4926965"/>
            <a:ext cx="3594100" cy="11849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40" cap="none">
                <a:solidFill>
                  <a:srgbClr val="E0E4E6"/>
                </a:solidFill>
              </a:rPr>
              <a:t>Бот может генерировать новые сюжетные линии, персонажей и события.</a:t>
            </a:r>
            <a:endParaRPr sz="1940" cap="none"/>
          </a:p>
        </p:txBody>
      </p:sp>
      <p:sp>
        <p:nvSpPr>
          <p:cNvPr id="7" name="Google Shape;133;p12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/SEAAJIYAAAZOAAAyhwAABAAAAAmAAAACAAAAP//////////"/>
              </a:ext>
            </a:extLst>
          </p:cNvSpPr>
          <p:nvPr/>
        </p:nvSpPr>
        <p:spPr>
          <a:xfrm>
            <a:off x="5525135" y="3994150"/>
            <a:ext cx="35941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2160" b="1" cap="none">
                <a:solidFill>
                  <a:srgbClr val="F0FCFF"/>
                </a:solidFill>
              </a:rPr>
              <a:t>Развитие существующих историй</a:t>
            </a:r>
            <a:endParaRPr sz="2160" cap="none"/>
          </a:p>
        </p:txBody>
      </p:sp>
      <p:sp>
        <p:nvSpPr>
          <p:cNvPr id="8" name="Google Shape;134;p12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/SEAAE8eAAAZOAAABygAABAAAAAmAAAACAAAAP//////////"/>
              </a:ext>
            </a:extLst>
          </p:cNvSpPr>
          <p:nvPr/>
        </p:nvSpPr>
        <p:spPr>
          <a:xfrm>
            <a:off x="5525135" y="4926965"/>
            <a:ext cx="3594100" cy="15798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40" cap="none">
                <a:solidFill>
                  <a:srgbClr val="E0E4E6"/>
                </a:solidFill>
              </a:rPr>
              <a:t>Бот может помочь игрокам развивать существующие истории, реагируя на их действия.</a:t>
            </a:r>
            <a:endParaRPr sz="1940" cap="none"/>
          </a:p>
        </p:txBody>
      </p:sp>
      <p:sp>
        <p:nvSpPr>
          <p:cNvPr id="9" name="Google Shape;135;p12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2TsAAJIYAAC5TAAArhoAABAAAAAmAAAACAAAAP//////////"/>
              </a:ext>
            </a:extLst>
          </p:cNvSpPr>
          <p:nvPr/>
        </p:nvSpPr>
        <p:spPr>
          <a:xfrm>
            <a:off x="9728835" y="3994150"/>
            <a:ext cx="2743200" cy="342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2160" b="1" cap="none">
                <a:solidFill>
                  <a:srgbClr val="F0FCFF"/>
                </a:solidFill>
              </a:rPr>
              <a:t>Анализ ситуаций</a:t>
            </a:r>
            <a:endParaRPr sz="2160" cap="none"/>
          </a:p>
        </p:txBody>
      </p:sp>
      <p:sp>
        <p:nvSpPr>
          <p:cNvPr id="10" name="Google Shape;136;p12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2TsAADMcAAD1UQAA6yUAABAAAAAmAAAACAAAAP//////////"/>
              </a:ext>
            </a:extLst>
          </p:cNvSpPr>
          <p:nvPr/>
        </p:nvSpPr>
        <p:spPr>
          <a:xfrm>
            <a:off x="9728835" y="4584065"/>
            <a:ext cx="3594100" cy="15798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40" cap="none">
                <a:solidFill>
                  <a:srgbClr val="E0E4E6"/>
                </a:solidFill>
              </a:rPr>
              <a:t>Бот может оценивать сложность событий, с которыми сталкивается игрок.</a:t>
            </a:r>
            <a:endParaRPr sz="194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43;p13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BzF4AB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Google Shape;144;p13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GA1UE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D/////wCE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635"/>
            <a:ext cx="5486400" cy="823023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Google Shape;145;p13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cP7//wAAAABf/v//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FoAAAA1AgAA/SEAAO8WAAAQAAAAJgAAAAgAAAD//////////w=="/>
              </a:ext>
            </a:extLst>
          </p:cNvPicPr>
          <p:nvPr/>
        </p:nvPicPr>
        <p:blipFill>
          <a:blip r:embed="rId5"/>
          <a:srcRect l="-4000" t="0" r="-4170" b="0"/>
          <a:stretch>
            <a:fillRect/>
          </a:stretch>
        </p:blipFill>
        <p:spPr>
          <a:xfrm>
            <a:off x="57150" y="358775"/>
            <a:ext cx="5467985" cy="336931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Google Shape;146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NCtfQ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SUAAOwCAAAZPQAA4AUAABAAAAAmAAAACAAAAP//////////"/>
              </a:ext>
            </a:extLst>
          </p:cNvSpPr>
          <p:nvPr/>
        </p:nvSpPr>
        <p:spPr>
          <a:xfrm>
            <a:off x="6091555" y="474980"/>
            <a:ext cx="3840480" cy="4800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3020" b="1" cap="none">
                <a:solidFill>
                  <a:srgbClr val="F0FCFF"/>
                </a:solidFill>
              </a:rPr>
              <a:t>Заключение</a:t>
            </a:r>
            <a:endParaRPr sz="3020" cap="none"/>
          </a:p>
        </p:txBody>
      </p:sp>
      <p:sp>
        <p:nvSpPr>
          <p:cNvPr id="6" name="Google Shape;147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LDHTw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SUAAHkHAABIVgAA4AoAABAAAAAmAAAACAAAAP//////////"/>
              </a:ext>
            </a:extLst>
          </p:cNvSpPr>
          <p:nvPr/>
        </p:nvSpPr>
        <p:spPr>
          <a:xfrm>
            <a:off x="6091555" y="1214755"/>
            <a:ext cx="7934325" cy="5530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cap="none">
                <a:solidFill>
                  <a:srgbClr val="E0E4E6"/>
                </a:solidFill>
              </a:rPr>
              <a:t>Бот "Dungeonmasters" - это отличный инструмент для генерации новых историй и развития существующих историй в игре Dungeons and Dragons.</a:t>
            </a:r>
            <a:endParaRPr lang="en-us" cap="none">
              <a:solidFill>
                <a:srgbClr val="E0E4E6"/>
              </a:solidFill>
            </a:endParaRPr>
          </a:p>
        </p:txBody>
      </p:sp>
      <p:pic>
        <p:nvPicPr>
          <p:cNvPr id="7" name="Google Shape;148;p13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Cm2zyx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OxLAADkDwAAlE4AAIwSAAAQAAAAJgAAAAgAAAD//////////w==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12341860" y="2583180"/>
            <a:ext cx="431800" cy="4318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Google Shape;149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HNsaW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hSUAAGoOAADQNQAA5A8AABAAAAAmAAAACAAAAP//////////"/>
              </a:ext>
            </a:extLst>
          </p:cNvSpPr>
          <p:nvPr/>
        </p:nvSpPr>
        <p:spPr>
          <a:xfrm>
            <a:off x="6099175" y="2343150"/>
            <a:ext cx="2648585" cy="2400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10" b="1" cap="none">
                <a:solidFill>
                  <a:srgbClr val="E0E4E6"/>
                </a:solidFill>
              </a:rPr>
              <a:t>Генерация новых историй</a:t>
            </a:r>
            <a:endParaRPr sz="1510" cap="none"/>
          </a:p>
        </p:txBody>
      </p:sp>
      <p:sp>
        <p:nvSpPr>
          <p:cNvPr id="9" name="Google Shape;150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SUAAMYQAABkSAAAvBIAABAAAAAmAAAACAAAAP//////////"/>
              </a:ext>
            </a:extLst>
          </p:cNvSpPr>
          <p:nvPr/>
        </p:nvSpPr>
        <p:spPr>
          <a:xfrm>
            <a:off x="6091555" y="2726690"/>
            <a:ext cx="5676265" cy="3187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cap="none">
                <a:solidFill>
                  <a:srgbClr val="E0E4E6"/>
                </a:solidFill>
              </a:rPr>
              <a:t>Бот может генерировать новые сюжетные линии, персонажей и события.</a:t>
            </a:r>
            <a:endParaRPr lang="en-us" cap="none">
              <a:solidFill>
                <a:srgbClr val="E0E4E6"/>
              </a:solidFill>
            </a:endParaRPr>
          </a:p>
        </p:txBody>
      </p:sp>
      <p:pic>
        <p:nvPicPr>
          <p:cNvPr id="10" name="Google Shape;151;p13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uQoft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OxLAABlFwAAlE4AAA0aAAAQAAAAJgAAAAgAAAD//////////w=="/>
              </a:ext>
            </a:extLst>
          </p:cNvPicPr>
          <p:nvPr/>
        </p:nvPicPr>
        <p:blipFill>
          <a:blip r:embed="rId7"/>
          <a:stretch>
            <a:fillRect/>
          </a:stretch>
        </p:blipFill>
        <p:spPr>
          <a:xfrm>
            <a:off x="12341860" y="3803015"/>
            <a:ext cx="431800" cy="4318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" name="Google Shape;152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LQ6zA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ZSUAAHoVAADMPQAA9BYAABAAAAAmAAAACAAAAP//////////"/>
              </a:ext>
            </a:extLst>
          </p:cNvSpPr>
          <p:nvPr/>
        </p:nvSpPr>
        <p:spPr>
          <a:xfrm>
            <a:off x="6078855" y="3491230"/>
            <a:ext cx="3966845" cy="2400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10" b="1" cap="none">
                <a:solidFill>
                  <a:srgbClr val="E0E4E6"/>
                </a:solidFill>
              </a:rPr>
              <a:t>Развитие истории в реальном времени</a:t>
            </a:r>
            <a:endParaRPr sz="1510" cap="none"/>
          </a:p>
        </p:txBody>
      </p:sp>
      <p:sp>
        <p:nvSpPr>
          <p:cNvPr id="12" name="Google Shape;153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EpFUt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SUAANYXAABkSAAAqxkAABAAAAAmAAAACAAAAP//////////"/>
              </a:ext>
            </a:extLst>
          </p:cNvSpPr>
          <p:nvPr/>
        </p:nvSpPr>
        <p:spPr>
          <a:xfrm>
            <a:off x="6091555" y="3874770"/>
            <a:ext cx="5676265" cy="2978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rPr>
              <a:t>Бот позволяет игрокам развивать историю на ходу, реагируя на их действия</a:t>
            </a:r>
            <a:r>
              <a:rPr lang="en-us" cap="none">
                <a:solidFill>
                  <a:srgbClr val="E0E4E6"/>
                </a:solidFill>
                <a:latin typeface="Barlow" pitchFamily="0" charset="0"/>
                <a:ea typeface="Barlow" pitchFamily="0" charset="0"/>
                <a:cs typeface="Barlow" pitchFamily="0" charset="0"/>
              </a:rPr>
              <a:t>.</a:t>
            </a:r>
            <a:endParaRPr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pic>
        <p:nvPicPr>
          <p:cNvPr id="13" name="Google Shape;154;p13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CdplsZ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OpLAAB1HgAAkk4AAB4hAAAQAAAAJgAAAAgAAAD//////////w=="/>
              </a:ext>
            </a:extLst>
          </p:cNvPicPr>
          <p:nvPr/>
        </p:nvPicPr>
        <p:blipFill>
          <a:blip r:embed="rId8"/>
          <a:stretch>
            <a:fillRect/>
          </a:stretch>
        </p:blipFill>
        <p:spPr>
          <a:xfrm>
            <a:off x="12340590" y="4951095"/>
            <a:ext cx="431800" cy="4324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4" name="Google Shape;155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BA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hSUAACIdAABVMQAAnB4AABAAAAAmAAAACAAAAP//////////"/>
              </a:ext>
            </a:extLst>
          </p:cNvSpPr>
          <p:nvPr/>
        </p:nvSpPr>
        <p:spPr>
          <a:xfrm>
            <a:off x="6099175" y="4735830"/>
            <a:ext cx="1920240" cy="2400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10" b="1" cap="none">
                <a:solidFill>
                  <a:srgbClr val="E0E4E6"/>
                </a:solidFill>
              </a:rPr>
              <a:t>Анализ ситуаций</a:t>
            </a:r>
            <a:endParaRPr sz="1510" cap="none"/>
          </a:p>
        </p:txBody>
      </p:sp>
      <p:sp>
        <p:nvSpPr>
          <p:cNvPr id="15" name="Google Shape;156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L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SUAAGgfAABkSAAAGyEAABAAAAAmAAAACAAAAP//////////"/>
              </a:ext>
            </a:extLst>
          </p:cNvSpPr>
          <p:nvPr/>
        </p:nvSpPr>
        <p:spPr>
          <a:xfrm>
            <a:off x="6091555" y="5105400"/>
            <a:ext cx="5676265" cy="2762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cap="none">
                <a:solidFill>
                  <a:srgbClr val="E0E4E6"/>
                </a:solidFill>
              </a:rPr>
              <a:t>Бот оценивает сложность событий, с которыми сталкивается игрок.</a:t>
            </a:r>
            <a:endParaRPr lang="en-us" cap="none">
              <a:solidFill>
                <a:srgbClr val="E0E4E6"/>
              </a:solidFill>
            </a:endParaRPr>
          </a:p>
        </p:txBody>
      </p:sp>
      <p:pic>
        <p:nvPicPr>
          <p:cNvPr id="16" name="Google Shape;157;p13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JI+9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OxLAAC6JwAAlE4AAGIqAAAQAAAAJgAAAAgAAAD//////////w=="/>
              </a:ext>
            </a:extLst>
          </p:cNvPicPr>
          <p:nvPr/>
        </p:nvPicPr>
        <p:blipFill>
          <a:blip r:embed="rId9"/>
          <a:stretch>
            <a:fillRect/>
          </a:stretch>
        </p:blipFill>
        <p:spPr>
          <a:xfrm>
            <a:off x="12341860" y="6457950"/>
            <a:ext cx="431800" cy="4318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7" name="Google Shape;158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hSUAABQlAABVMQAAjiYAABAAAAAmAAAACAAAAP//////////"/>
              </a:ext>
            </a:extLst>
          </p:cNvSpPr>
          <p:nvPr/>
        </p:nvSpPr>
        <p:spPr>
          <a:xfrm>
            <a:off x="6099175" y="6027420"/>
            <a:ext cx="1920240" cy="2400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510" b="1" cap="none">
                <a:solidFill>
                  <a:srgbClr val="E0E4E6"/>
                </a:solidFill>
              </a:rPr>
              <a:t>Взаимодействие</a:t>
            </a:r>
            <a:endParaRPr sz="1510" cap="none"/>
          </a:p>
        </p:txBody>
      </p:sp>
      <p:sp>
        <p:nvSpPr>
          <p:cNvPr id="18" name="Google Shape;159;p13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Ej4Dw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eSUAAHsnAABGSQAAYCoAABAAAAAmAAAACAAAAP//////////"/>
              </a:ext>
            </a:extLst>
          </p:cNvSpPr>
          <p:nvPr/>
        </p:nvSpPr>
        <p:spPr>
          <a:xfrm>
            <a:off x="6091555" y="6417945"/>
            <a:ext cx="5819775" cy="4705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cap="none">
                <a:solidFill>
                  <a:srgbClr val="E0E4E6"/>
                </a:solidFill>
              </a:rPr>
              <a:t>Бот оценивает действия игрока, исходя из описания, характеристик игрока и броска 20-гранника.</a:t>
            </a:r>
            <a:endParaRPr lang="en-us" cap="none">
              <a:solidFill>
                <a:srgbClr val="E0E4E6"/>
              </a:solidFill>
            </a:endParaRPr>
          </a:p>
        </p:txBody>
      </p:sp>
      <p:pic>
        <p:nvPicPr>
          <p:cNvPr id="19" name="Изображение1"/>
          <p:cNvPicPr>
            <a:picLocks noChangeAspect="1"/>
            <a:extLst>
              <a:ext uri="smNativeData">
                <pr:smNativeData xmlns:pr="smNativeData" xmlns="smNativeData" val="SMDATA_17_mu28Z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MQBAABRGAAAqiAAAP8wAAAQAAAAJgAAAAgAAAD//////////w=="/>
              </a:ext>
            </a:extLst>
          </p:cNvPicPr>
          <p:nvPr/>
        </p:nvPicPr>
        <p:blipFill>
          <a:blip r:embed="rId10"/>
          <a:stretch>
            <a:fillRect/>
          </a:stretch>
        </p:blipFill>
        <p:spPr>
          <a:xfrm>
            <a:off x="287020" y="3952875"/>
            <a:ext cx="5022850" cy="401193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5;p14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Cgu46z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166;p14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EAAAAAAAAACggbAP///wgb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AAAAAJ/f38ARFRq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3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pic>
        <p:nvPicPr>
          <p:cNvPr id="4" name="Google Shape;167;p14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BtAPp3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EA4AAAAAAAAAFo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Google Shape;168;p14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BZgbYC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CY6AAB4BQAAGlgAACgt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889000"/>
            <a:ext cx="4869180" cy="6451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Google Shape;169;p14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UQUAAOkLAAARJwAAIRAAABAAAAAmAAAACAAAAP//////////"/>
              </a:ext>
            </a:extLst>
          </p:cNvSpPr>
          <p:nvPr/>
        </p:nvSpPr>
        <p:spPr>
          <a:xfrm>
            <a:off x="864235" y="1936115"/>
            <a:ext cx="54864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4320" b="1" cap="none">
                <a:solidFill>
                  <a:srgbClr val="F0FCFF"/>
                </a:solidFill>
              </a:rPr>
              <a:t>Контакты</a:t>
            </a:r>
            <a:endParaRPr sz="4320" cap="none"/>
          </a:p>
        </p:txBody>
      </p:sp>
      <p:sp>
        <p:nvSpPr>
          <p:cNvPr id="7" name="Google Shape;170;p14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UQUAAGgSAADvMgAARBcAABAAAAAmAAAACAAAAP//////////"/>
              </a:ext>
            </a:extLst>
          </p:cNvSpPr>
          <p:nvPr/>
        </p:nvSpPr>
        <p:spPr>
          <a:xfrm>
            <a:off x="864235" y="2992120"/>
            <a:ext cx="7415530" cy="7899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40" cap="none">
                <a:solidFill>
                  <a:srgbClr val="E0E4E6"/>
                </a:solidFill>
              </a:rPr>
              <a:t>Если у вас есть вопросы или предложения, пожалуйста, свяжитесь с нами по адресу: dbusygin70@gmail.com</a:t>
            </a:r>
            <a:endParaRPr lang="en-us" sz="1940" cap="none">
              <a:solidFill>
                <a:srgbClr val="E0E4E6"/>
              </a:solidFill>
            </a:endParaRPr>
          </a:p>
        </p:txBody>
      </p:sp>
      <p:sp>
        <p:nvSpPr>
          <p:cNvPr id="8" name="Google Shape;171;p14"/>
          <p:cNvSpPr>
            <a:extLst>
              <a:ext uri="smNativeData">
                <pr:smNativeData xmlns:pr="smNativeData" xmlns="smNativeData" val="SMDATA_15_mu28ZhMAAAAlAAAAZQAAAA0AAAAAkAAAAEgAAACQAAAASAAAAAAAAAAAAAAAAAAAAAEAAABQAAAAYqHWNO841T8AAAAAAAAAAA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P///wAYAAAAAQAAACMAAAAjAAAAIwAAAB4AAAAAAAAASwAAAEsAAAAAAAAASwAAAEs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Eg1Qf8eAAAAaAAAAAAAAAAAAAAAAAAAAAAAAAAAAAAAECcAABAnAAAAAAAAAAAAAAAAAAAAAAAAAAAAAAAAAABN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P///wB/f38ARFRqA8zMzADAwP8Af39/AAAAAAAAAAAAAAAAAAAAAAAAAAAAIQAAABgAAAAUAAAAUQUAAPoYAADvMgAAtyYAABAAAAAmAAAACAAAAP//////////"/>
              </a:ext>
            </a:extLst>
          </p:cNvSpPr>
          <p:nvPr/>
        </p:nvSpPr>
        <p:spPr>
          <a:xfrm>
            <a:off x="864235" y="4060190"/>
            <a:ext cx="7415530" cy="2233295"/>
          </a:xfrm>
          <a:prstGeom prst="roundRect">
            <a:avLst>
              <a:gd name="adj" fmla="val 16580"/>
            </a:avLst>
          </a:prstGeom>
          <a:noFill/>
          <a:ln w="15240" cap="flat" cmpd="sng" algn="ctr">
            <a:solidFill>
              <a:srgbClr val="FFFFFF">
                <a:alpha val="23000"/>
              </a:srgbClr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9" name="Google Shape;172;p14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EAAAAAAAAA////AP///whi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CB6Iw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J/f38ARFRqA8zMzADAwP8Af39/AAAAAAAAAAAAAAAAAAAAAAAAAAAAIQAAABgAAAAUAAAAaQUAABIZAADXMgAA2B8AABAAAAAmAAAACAAAAP//////////"/>
              </a:ext>
            </a:extLst>
          </p:cNvSpPr>
          <p:nvPr/>
        </p:nvSpPr>
        <p:spPr>
          <a:xfrm>
            <a:off x="879475" y="4075430"/>
            <a:ext cx="7385050" cy="1101090"/>
          </a:xfrm>
          <a:prstGeom prst="rect">
            <a:avLst/>
          </a:prstGeom>
          <a:solidFill>
            <a:srgbClr val="FFFFFF">
              <a:alpha val="2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0" name="Google Shape;173;p14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7QYAAAcaAACVGgAAdRwAABAAAAAmAAAACAAAAP//////////"/>
              </a:ext>
            </a:extLst>
          </p:cNvSpPr>
          <p:nvPr/>
        </p:nvSpPr>
        <p:spPr>
          <a:xfrm>
            <a:off x="1125855" y="4231005"/>
            <a:ext cx="3195320" cy="3949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40" cap="none">
                <a:solidFill>
                  <a:srgbClr val="E0E4E6"/>
                </a:solidFill>
              </a:rPr>
              <a:t>Дмитрий Б.</a:t>
            </a:r>
            <a:endParaRPr sz="1940" cap="none"/>
          </a:p>
        </p:txBody>
      </p:sp>
      <p:sp>
        <p:nvSpPr>
          <p:cNvPr id="11" name="Google Shape;174;p14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QGB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qx0AAAcaAABTMQAA4x4AABAAAAAmAAAACAAAAP//////////"/>
              </a:ext>
            </a:extLst>
          </p:cNvSpPr>
          <p:nvPr/>
        </p:nvSpPr>
        <p:spPr>
          <a:xfrm>
            <a:off x="4822825" y="4231005"/>
            <a:ext cx="3195320" cy="7899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lang="en-us" sz="1940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t>dbusygin70@gmail.com</a:t>
            </a:r>
          </a:p>
        </p:txBody>
      </p:sp>
      <p:sp>
        <p:nvSpPr>
          <p:cNvPr id="12" name="Google Shape;175;p14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EAAAAAAAAAAAAAAP///whi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///wEAAAAAAAAAAAAAAAAAAAAAAAAAAAAAAAAAAAAAAAAAAAAAAAJ/f38ARFRqA8zMzADAwP8Af39/AAAAAAAAAAAAAAAAAAAAAAAAAAAAIQAAABgAAAAUAAAAaQUAANgfAADXMgAAnyYAABAAAAAmAAAACAAAAP//////////"/>
              </a:ext>
            </a:extLst>
          </p:cNvSpPr>
          <p:nvPr/>
        </p:nvSpPr>
        <p:spPr>
          <a:xfrm>
            <a:off x="879475" y="5176520"/>
            <a:ext cx="7385050" cy="1101725"/>
          </a:xfrm>
          <a:prstGeom prst="rect">
            <a:avLst/>
          </a:prstGeom>
          <a:solidFill>
            <a:srgbClr val="000000">
              <a:alpha val="2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13" name="Google Shape;176;p14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B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7QYAAM4gAACVGgAAPCMAABAAAAAmAAAACAAAAP//////////"/>
              </a:ext>
            </a:extLst>
          </p:cNvSpPr>
          <p:nvPr/>
        </p:nvSpPr>
        <p:spPr>
          <a:xfrm>
            <a:off x="1125855" y="5332730"/>
            <a:ext cx="3195320" cy="3949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40" cap="none">
                <a:solidFill>
                  <a:srgbClr val="E0E4E6"/>
                </a:solidFill>
              </a:rPr>
              <a:t>Нурсултан У.</a:t>
            </a:r>
            <a:endParaRPr sz="1940" cap="none"/>
          </a:p>
        </p:txBody>
      </p:sp>
      <p:sp>
        <p:nvSpPr>
          <p:cNvPr id="14" name="Google Shape;177;p14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AAA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qx0AAM4gAABTMQAAqiUAABAAAAAmAAAACAAAAP//////////"/>
              </a:ext>
            </a:extLst>
          </p:cNvSpPr>
          <p:nvPr/>
        </p:nvSpPr>
        <p:spPr>
          <a:xfrm>
            <a:off x="4822825" y="5332730"/>
            <a:ext cx="3195320" cy="7899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40" cap="none">
                <a:solidFill>
                  <a:srgbClr val="E0E4E6"/>
                </a:solidFill>
                <a:latin typeface="Barlow" pitchFamily="0" charset="0"/>
                <a:ea typeface="Barlow" pitchFamily="0" charset="0"/>
                <a:cs typeface="Barlow" pitchFamily="0" charset="0"/>
              </a:rPr>
              <a:t>stapkt@gmail.com</a:t>
            </a:r>
            <a:endParaRPr sz="194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83;p15" descr="preencoded.png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ThGgX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184;p15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EAAAAAAAAACggbAP///wgb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UAAP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CggbAP///wEAAAAAAAAAAAAAAAAAAAAAAAAAAAAAAAAAAAAAAAAAAAAAAAJ/f38ARFRq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3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latin typeface="Calibri" pitchFamily="2" charset="-52"/>
              <a:ea typeface="Calibri" pitchFamily="2" charset="-52"/>
              <a:cs typeface="Calibri" pitchFamily="2" charset="-52"/>
            </a:endParaRPr>
          </a:p>
        </p:txBody>
      </p:sp>
      <p:sp>
        <p:nvSpPr>
          <p:cNvPr id="4" name="Google Shape;185;p15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MABA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lwsAAEAEAAAvRgAAYwgAABAAAAAmAAAACAAAAP//////////"/>
              </a:ext>
            </a:extLst>
          </p:cNvSpPr>
          <p:nvPr/>
        </p:nvSpPr>
        <p:spPr>
          <a:xfrm>
            <a:off x="1884045" y="690880"/>
            <a:ext cx="9525000" cy="6724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4235" b="1" cap="none">
                <a:solidFill>
                  <a:srgbClr val="F0FCFF"/>
                </a:solidFill>
              </a:rPr>
              <a:t>Команда Dungeon Masters</a:t>
            </a:r>
            <a:endParaRPr sz="4235" cap="none"/>
          </a:p>
        </p:txBody>
      </p:sp>
      <p:sp>
        <p:nvSpPr>
          <p:cNvPr id="5" name="Google Shape;186;p15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D/A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6wsAAOQJAACfRgAAXAwAABAAAAAmAAAACAAAAP//////////"/>
              </a:ext>
            </a:extLst>
          </p:cNvSpPr>
          <p:nvPr/>
        </p:nvSpPr>
        <p:spPr>
          <a:xfrm>
            <a:off x="1937385" y="1607820"/>
            <a:ext cx="9542780" cy="401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ctr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05" cap="none">
                <a:solidFill>
                  <a:srgbClr val="E0E4E6"/>
                </a:solidFill>
              </a:rPr>
              <a:t>Члены нашей команды</a:t>
            </a:r>
            <a:endParaRPr sz="1905" cap="none"/>
          </a:p>
        </p:txBody>
      </p:sp>
      <p:sp>
        <p:nvSpPr>
          <p:cNvPr id="6" name="Google Shape;188;p15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D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HTAAAA0pAAByQAAAQisAABAAAAAmAAAACAAAAP//////////"/>
              </a:ext>
            </a:extLst>
          </p:cNvSpPr>
          <p:nvPr/>
        </p:nvSpPr>
        <p:spPr>
          <a:xfrm>
            <a:off x="7821295" y="6673215"/>
            <a:ext cx="2654935" cy="358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chemeClr val="bg1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2115" b="1" cap="none"/>
              <a:t>Дмитрий Б.</a:t>
            </a:r>
            <a:r>
              <a:rPr sz="2115" cap="none"/>
              <a:t> Фиксы за three hundred bucks</a:t>
            </a:r>
            <a:endParaRPr sz="2115" cap="none"/>
          </a:p>
        </p:txBody>
      </p:sp>
      <p:sp>
        <p:nvSpPr>
          <p:cNvPr id="7" name="Google Shape;189;p15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MFB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VEEAAJEOAABIWAAAOhUAABAAAAAmAAAACAAAAP//////////"/>
              </a:ext>
            </a:extLst>
          </p:cNvSpPr>
          <p:nvPr/>
        </p:nvSpPr>
        <p:spPr>
          <a:xfrm>
            <a:off x="10619740" y="2367915"/>
            <a:ext cx="3731260" cy="10826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lang="en-us" sz="1905" cap="none">
                <a:solidFill>
                  <a:srgbClr val="E0E4E6"/>
                </a:solidFill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t>Генерация идей, разработка промптов, и вспомогательных функций</a:t>
            </a:r>
          </a:p>
        </p:txBody>
      </p:sp>
      <p:pic>
        <p:nvPicPr>
          <p:cNvPr id="8" name="Google Shape;190;p15"/>
          <p:cNvPicPr>
            <a:extLst>
              <a:ext uri="smNativeData">
                <pr:smNativeData xmlns:pr="smNativeData" xmlns="smNativeData" val="SMDATA_17_mu28ZhMAAAAlAAAAEQ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AAAAAAAAAAAAAAAAAAAAAAAAAABkAAAAZAAAAAAAAAAjAAAABAAAAGQAAAAXAAAAFAAAAAAAAAAAAAAA/38AAP9/AAAAAAAACQAAAAQAAAA5DJBO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M8LAAAgDgAAzxsAACMm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1919605" y="2296160"/>
            <a:ext cx="2600960" cy="390334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Google Shape;191;p15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AD/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6wsAANgmAADPGwAAsysAABAAAAAmAAAACAAAAP//////////"/>
              </a:ext>
            </a:extLst>
          </p:cNvSpPr>
          <p:nvPr/>
        </p:nvSpPr>
        <p:spPr>
          <a:xfrm>
            <a:off x="1937385" y="6314440"/>
            <a:ext cx="2583180" cy="7893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2115" b="1" cap="none">
                <a:solidFill>
                  <a:srgbClr val="E0E4E6"/>
                </a:solidFill>
              </a:rPr>
              <a:t>Нурсултан У. Главный Boss of the gym </a:t>
            </a:r>
            <a:endParaRPr sz="2115" cap="none"/>
          </a:p>
        </p:txBody>
      </p:sp>
      <p:sp>
        <p:nvSpPr>
          <p:cNvPr id="10" name="Google Shape;192;p15"/>
          <p:cNvSpPr>
            <a:extLst>
              <a:ext uri="smNativeData">
                <pr:smNativeData xmlns:pr="smNativeData" xmlns="smNativeData" val="SMDATA_15_mu28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BcAAAAUAAAAAAAAAAAAAAD/fwAA/38AAAAAAAAJAAAABAAAAP8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RFRqA8zMzADAwP8Af39/AAAAAAAAAAAAAAAAAAAAAAAAAAAAIQAAABgAAAAUAAAAIh0AAJEOAAAGLQAAbBMAABAAAAAmAAAACAAAAP//////////"/>
              </a:ext>
            </a:extLst>
          </p:cNvSpPr>
          <p:nvPr/>
        </p:nvSpPr>
        <p:spPr>
          <a:xfrm>
            <a:off x="4735830" y="2367915"/>
            <a:ext cx="2583180" cy="7893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59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latin typeface="Bahnschrift Light SemiCondensed" pitchFamily="2" charset="-52"/>
                <a:ea typeface="Bahnschrift Light SemiCondensed" pitchFamily="2" charset="-52"/>
                <a:cs typeface="Bahnschrift Light SemiCondensed" pitchFamily="2" charset="-52"/>
              </a:defRPr>
            </a:pPr>
            <a:r>
              <a:rPr lang="en-us" sz="1905" cap="none">
                <a:solidFill>
                  <a:srgbClr val="E0E4E6"/>
                </a:solidFill>
              </a:rPr>
              <a:t>Разработка бота и промптов, генерация идей.</a:t>
            </a:r>
            <a:endParaRPr sz="1905" cap="none"/>
          </a:p>
        </p:txBody>
      </p:sp>
      <p:pic>
        <p:nvPicPr>
          <p:cNvPr id="11" name="Изображение1"/>
          <p:cNvPicPr>
            <a:picLocks noChangeAspect="1"/>
            <a:extLst>
              <a:ext uri="smNativeData">
                <pr:smNativeData xmlns:pr="smNativeData" xmlns="smNativeData" val="SMDATA_17_mu28Z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EVGoKAAAAACgAAAAoAAAAZAAAAGQAAAAAAAAAzMzMAAAAAABQAAAAUAAAAGQAAABkAAAAAAAAAAcAAAA4AAAAAAAAAAAAAAAAAAAA////AAAAAAAAAAAAVgQAAFMJAAA8DQAA5Qo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ERUagPMzMwAwMD/AH9/fwAAAAAAAAAAAAAAAAD///8AAAAAACEAAAAYAAAAFAAAAAQwAACKDgAAckAAACsoAAAQAAAAJgAAAAgAAAD//////////w=="/>
              </a:ext>
            </a:extLst>
          </p:cNvPicPr>
          <p:nvPr/>
        </p:nvPicPr>
        <p:blipFill>
          <a:blip r:embed="rId5"/>
          <a:srcRect l="11100" t="23870" r="33880" b="27890"/>
          <a:stretch>
            <a:fillRect/>
          </a:stretch>
        </p:blipFill>
        <p:spPr>
          <a:xfrm>
            <a:off x="7805420" y="2363470"/>
            <a:ext cx="2670810" cy="416623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E7E6E6"/>
      </a:dk2>
      <a:lt2>
        <a:srgbClr val="44546A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E7E6E6"/>
        </a:dk2>
        <a:lt2>
          <a:srgbClr val="44546A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E7E6E6"/>
        </a:dk2>
        <a:lt2>
          <a:srgbClr val="44546A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E7E6E6"/>
        </a:dk2>
        <a:lt2>
          <a:srgbClr val="44546A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E7E6E6"/>
      </a:dk2>
      <a:lt2>
        <a:srgbClr val="44546A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E7E6E6"/>
        </a:dk2>
        <a:lt2>
          <a:srgbClr val="44546A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E7E6E6"/>
        </a:dk2>
        <a:lt2>
          <a:srgbClr val="44546A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E7E6E6"/>
        </a:dk2>
        <a:lt2>
          <a:srgbClr val="44546A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Dima</cp:lastModifiedBy>
  <cp:revision>0</cp:revision>
  <dcterms:created xsi:type="dcterms:W3CDTF">2024-08-14T18:52:27Z</dcterms:created>
  <dcterms:modified xsi:type="dcterms:W3CDTF">2024-08-14T17:47:06Z</dcterms:modified>
</cp:coreProperties>
</file>